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1"/>
    <p:sldMasterId id="2147483861" r:id="rId2"/>
  </p:sldMasterIdLst>
  <p:notesMasterIdLst>
    <p:notesMasterId r:id="rId89"/>
  </p:notesMasterIdLst>
  <p:handoutMasterIdLst>
    <p:handoutMasterId r:id="rId90"/>
  </p:handoutMasterIdLst>
  <p:sldIdLst>
    <p:sldId id="256" r:id="rId3"/>
    <p:sldId id="257" r:id="rId4"/>
    <p:sldId id="259" r:id="rId5"/>
    <p:sldId id="350" r:id="rId6"/>
    <p:sldId id="321" r:id="rId7"/>
    <p:sldId id="322" r:id="rId8"/>
    <p:sldId id="312" r:id="rId9"/>
    <p:sldId id="313" r:id="rId10"/>
    <p:sldId id="351" r:id="rId11"/>
    <p:sldId id="265" r:id="rId12"/>
    <p:sldId id="266" r:id="rId13"/>
    <p:sldId id="271" r:id="rId14"/>
    <p:sldId id="272" r:id="rId15"/>
    <p:sldId id="273" r:id="rId16"/>
    <p:sldId id="270" r:id="rId17"/>
    <p:sldId id="323" r:id="rId18"/>
    <p:sldId id="314" r:id="rId19"/>
    <p:sldId id="277" r:id="rId20"/>
    <p:sldId id="342" r:id="rId21"/>
    <p:sldId id="343" r:id="rId22"/>
    <p:sldId id="278" r:id="rId23"/>
    <p:sldId id="344" r:id="rId24"/>
    <p:sldId id="345" r:id="rId25"/>
    <p:sldId id="279" r:id="rId26"/>
    <p:sldId id="346" r:id="rId27"/>
    <p:sldId id="280" r:id="rId28"/>
    <p:sldId id="281" r:id="rId29"/>
    <p:sldId id="352" r:id="rId30"/>
    <p:sldId id="357" r:id="rId31"/>
    <p:sldId id="353" r:id="rId32"/>
    <p:sldId id="354" r:id="rId33"/>
    <p:sldId id="355" r:id="rId34"/>
    <p:sldId id="356" r:id="rId35"/>
    <p:sldId id="358" r:id="rId36"/>
    <p:sldId id="359" r:id="rId37"/>
    <p:sldId id="360" r:id="rId38"/>
    <p:sldId id="361" r:id="rId39"/>
    <p:sldId id="362" r:id="rId40"/>
    <p:sldId id="315" r:id="rId41"/>
    <p:sldId id="283" r:id="rId42"/>
    <p:sldId id="284" r:id="rId43"/>
    <p:sldId id="285" r:id="rId44"/>
    <p:sldId id="363" r:id="rId45"/>
    <p:sldId id="286" r:id="rId46"/>
    <p:sldId id="316" r:id="rId47"/>
    <p:sldId id="324" r:id="rId48"/>
    <p:sldId id="348" r:id="rId49"/>
    <p:sldId id="328" r:id="rId50"/>
    <p:sldId id="329" r:id="rId51"/>
    <p:sldId id="330" r:id="rId52"/>
    <p:sldId id="331" r:id="rId53"/>
    <p:sldId id="347" r:id="rId54"/>
    <p:sldId id="332" r:id="rId55"/>
    <p:sldId id="333" r:id="rId56"/>
    <p:sldId id="334" r:id="rId57"/>
    <p:sldId id="335" r:id="rId58"/>
    <p:sldId id="336" r:id="rId59"/>
    <p:sldId id="337" r:id="rId60"/>
    <p:sldId id="339" r:id="rId61"/>
    <p:sldId id="287" r:id="rId62"/>
    <p:sldId id="288" r:id="rId63"/>
    <p:sldId id="289" r:id="rId64"/>
    <p:sldId id="290" r:id="rId65"/>
    <p:sldId id="291" r:id="rId66"/>
    <p:sldId id="293" r:id="rId67"/>
    <p:sldId id="317" r:id="rId68"/>
    <p:sldId id="292" r:id="rId69"/>
    <p:sldId id="294" r:id="rId70"/>
    <p:sldId id="295" r:id="rId71"/>
    <p:sldId id="318" r:id="rId72"/>
    <p:sldId id="296" r:id="rId73"/>
    <p:sldId id="297" r:id="rId74"/>
    <p:sldId id="298" r:id="rId75"/>
    <p:sldId id="299" r:id="rId76"/>
    <p:sldId id="300" r:id="rId77"/>
    <p:sldId id="319" r:id="rId78"/>
    <p:sldId id="301" r:id="rId79"/>
    <p:sldId id="302" r:id="rId80"/>
    <p:sldId id="303" r:id="rId81"/>
    <p:sldId id="304" r:id="rId82"/>
    <p:sldId id="305" r:id="rId83"/>
    <p:sldId id="306" r:id="rId84"/>
    <p:sldId id="307" r:id="rId85"/>
    <p:sldId id="308" r:id="rId86"/>
    <p:sldId id="349" r:id="rId87"/>
    <p:sldId id="258" r:id="rId88"/>
  </p:sldIdLst>
  <p:sldSz cx="9144000" cy="6858000" type="screen4x3"/>
  <p:notesSz cx="7150100" cy="944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0" autoAdjust="0"/>
    <p:restoredTop sz="86395" autoAdjust="0"/>
  </p:normalViewPr>
  <p:slideViewPr>
    <p:cSldViewPr>
      <p:cViewPr varScale="1">
        <p:scale>
          <a:sx n="98" d="100"/>
          <a:sy n="98" d="100"/>
        </p:scale>
        <p:origin x="157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43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98800" cy="473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49713" y="0"/>
            <a:ext cx="3098800" cy="473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5DA714-91C9-D642-AE37-5DBE0D1541A1}" type="datetimeFigureOut">
              <a:rPr lang="en-US">
                <a:latin typeface="Palatino Linotype" panose="02040502050505030304" pitchFamily="18" charset="0"/>
                <a:ea typeface="Times New Roman"/>
              </a:rPr>
              <a:pPr/>
              <a:t>2/27/2023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74138"/>
            <a:ext cx="3098800" cy="4730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49713" y="8974138"/>
            <a:ext cx="3098800" cy="4730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74487F-8855-674C-B7A9-CAD045331C8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‹#›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50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88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 b="0" i="0">
                <a:latin typeface="Palatino Linotype" panose="02040502050505030304" pitchFamily="18" charset="0"/>
                <a:ea typeface="CMU Sans Serif Medium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49713" y="0"/>
            <a:ext cx="30988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 b="0" i="0">
                <a:latin typeface="Palatino Linotype" panose="02040502050505030304" pitchFamily="18" charset="0"/>
                <a:ea typeface="CMU Sans Serif Medium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2850" y="708025"/>
            <a:ext cx="47244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4375" y="4487863"/>
            <a:ext cx="5721350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4138"/>
            <a:ext cx="30988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 b="0" i="0">
                <a:latin typeface="Palatino Linotype" panose="02040502050505030304" pitchFamily="18" charset="0"/>
                <a:ea typeface="CMU Sans Serif Medium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49713" y="8974138"/>
            <a:ext cx="30988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 b="0" i="0">
                <a:latin typeface="Palatino Linotype" panose="02040502050505030304" pitchFamily="18" charset="0"/>
                <a:ea typeface="CMU Sans Serif Medium" panose="02000603000000000000" pitchFamily="2" charset="0"/>
              </a:defRPr>
            </a:lvl1pPr>
          </a:lstStyle>
          <a:p>
            <a:fld id="{12C8190A-36E1-F24E-AAA9-48A5A3C645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980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alatino Linotype" panose="02040502050505030304" pitchFamily="18" charset="0"/>
        <a:ea typeface="CMU Sans Serif Medium" panose="02000603000000000000" pitchFamily="2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alatino Linotype" panose="02040502050505030304" pitchFamily="18" charset="0"/>
        <a:ea typeface="CMU Sans Serif Medium" panose="02000603000000000000" pitchFamily="2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alatino Linotype" panose="02040502050505030304" pitchFamily="18" charset="0"/>
        <a:ea typeface="CMU Sans Serif Medium" panose="02000603000000000000" pitchFamily="2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alatino Linotype" panose="02040502050505030304" pitchFamily="18" charset="0"/>
        <a:ea typeface="CMU Sans Serif Medium" panose="02000603000000000000" pitchFamily="2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Palatino Linotype" panose="02040502050505030304" pitchFamily="18" charset="0"/>
        <a:ea typeface="CMU Sans Serif Medium" panose="02000603000000000000" pitchFamily="2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8190A-36E1-F24E-AAA9-48A5A3C6459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1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415497C3-F499-1148-850A-2D7C3DCDA9DF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61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0313" y="728663"/>
            <a:ext cx="4691062" cy="3517900"/>
          </a:xfrm>
          <a:ln w="12700" cap="flat">
            <a:solidFill>
              <a:schemeClr val="tx1"/>
            </a:solidFill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41925" cy="423545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190" tIns="48095" rIns="96190" bIns="48095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2D7F08B3-30D1-424B-B159-DA86537964B2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62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0313" y="728663"/>
            <a:ext cx="4691062" cy="351790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41925" cy="423545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190" tIns="48095" rIns="96190" bIns="48095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4CB3280-43AB-9E48-B55D-40D564C0BF3B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63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0313" y="728663"/>
            <a:ext cx="4691062" cy="351790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41925" cy="423545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190" tIns="48095" rIns="96190" bIns="48095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1255EB76-2E4E-574E-918B-540798246A57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64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0313" y="728663"/>
            <a:ext cx="4691062" cy="3517900"/>
          </a:xfrm>
          <a:ln w="12700" cap="flat">
            <a:solidFill>
              <a:schemeClr val="tx1"/>
            </a:solidFill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41925" cy="423545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190" tIns="48095" rIns="96190" bIns="48095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0C1B314A-31A0-CC42-AC1B-89060CB46988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68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0313" y="728663"/>
            <a:ext cx="4691062" cy="3517900"/>
          </a:xfrm>
          <a:ln w="12700" cap="flat">
            <a:solidFill>
              <a:schemeClr val="tx1"/>
            </a:solidFill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41925" cy="423545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190" tIns="48095" rIns="96190" bIns="48095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5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8190A-36E1-F24E-AAA9-48A5A3C6459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4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8190A-36E1-F24E-AAA9-48A5A3C6459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5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0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8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9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9D75A-08D5-2F4E-8CF6-F3F8A53972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6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defTabSz="947738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C64A7367-5EC3-E442-88FA-0F94B1BC7BE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60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0313" y="728663"/>
            <a:ext cx="4691062" cy="3517900"/>
          </a:xfrm>
          <a:ln w="12700" cap="flat">
            <a:solidFill>
              <a:schemeClr val="tx1"/>
            </a:solidFill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41925" cy="423545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190" tIns="48095" rIns="96190" bIns="48095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875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24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230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605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Summer 2014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fld id="{1EDB5F42-B052-B243-8820-0BE07C262F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76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295400"/>
            <a:ext cx="39243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295400"/>
            <a:ext cx="39243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Summer 2014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fld id="{CC5FF992-9FB8-6A4D-99E9-51C821FDDD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37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295400"/>
            <a:ext cx="39243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3438" y="1295400"/>
            <a:ext cx="39243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3438" y="3733800"/>
            <a:ext cx="39243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Summer 2014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 b="0" i="0"/>
            </a:lvl1pPr>
          </a:lstStyle>
          <a:p>
            <a:fld id="{94991A07-AD22-B24B-A9EB-DC018C0AE3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3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042D0A-70C6-4B05-9AF0-461F803A978D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76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69D6EF-39CD-4603-9F41-7D825239EC60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637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B67E8-7BC6-445B-BAD8-5C15EF410630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840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C17170-F4AF-4DE7-A2D6-8B2A88A636A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42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6994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1A3D69-7575-4AC0-B70D-6C8A0A42767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65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3E3B6D-7D84-45EC-AF21-0E4DE4B06E9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395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4F7909-A069-4637-A711-07E984CC4BC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48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9E457A-A79B-4933-88FB-0AEDFFE528F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0317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7306E6-41AA-41DF-B812-3D145552B802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362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BA660D-318B-4105-969D-8C9BB1412935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815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E4882A-4098-44B9-A55D-3A0549A78C1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2791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2282B7-3BEF-4391-9625-13C4E5B20D5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5365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346477-06DA-4019-A465-930B1A3C1305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1962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845631-1E87-455E-9954-15F74D0698A2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53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172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814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645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128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396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599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308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9123E19C-FCD2-42CD-B4A2-E1DBF351EBD2}" type="datetimeFigureOut">
              <a:rPr lang="en-IE" smtClean="0">
                <a:solidFill>
                  <a:prstClr val="black">
                    <a:tint val="75000"/>
                  </a:prstClr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27/02/2023</a:t>
            </a:fld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>
              <a:solidFill>
                <a:prstClr val="black">
                  <a:tint val="75000"/>
                </a:prstClr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140368B-AA6B-4C23-8BA5-87D89963BED0}" type="slidenum">
              <a:rPr lang="en-IE" smtClean="0">
                <a:solidFill>
                  <a:srgbClr val="5FCBEF"/>
                </a:solidFill>
                <a:latin typeface="Trebuchet MS" panose="020B0603020202020204"/>
                <a:ea typeface="+mn-ea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E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868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926442-E6A2-4796-84EA-87A0B9D06144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42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youtu.be/qB3Ho7ocXr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oin.oconnell@ul.ie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219200"/>
            <a:ext cx="7772400" cy="860425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Operating Systems 2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876300" y="3429000"/>
            <a:ext cx="7239000" cy="1752600"/>
          </a:xfrm>
        </p:spPr>
        <p:txBody>
          <a:bodyPr>
            <a:normAutofit fontScale="97500"/>
          </a:bodyPr>
          <a:lstStyle/>
          <a:p>
            <a:r>
              <a:rPr lang="en-US" altLang="en-US" sz="3200" dirty="0">
                <a:solidFill>
                  <a:schemeClr val="tx1"/>
                </a:solidFill>
              </a:rPr>
              <a:t>Lectures: Dr Eoin O’Connell </a:t>
            </a:r>
            <a:br>
              <a:rPr lang="en-US" altLang="en-US" sz="3200" dirty="0">
                <a:solidFill>
                  <a:schemeClr val="tx1"/>
                </a:solidFill>
              </a:rPr>
            </a:br>
            <a:br>
              <a:rPr lang="en-US" altLang="en-US" sz="3200" dirty="0">
                <a:solidFill>
                  <a:schemeClr val="tx1"/>
                </a:solidFill>
              </a:rPr>
            </a:br>
            <a:r>
              <a:rPr lang="en-US" altLang="en-US" sz="3200" dirty="0">
                <a:solidFill>
                  <a:schemeClr val="tx1"/>
                </a:solidFill>
              </a:rPr>
              <a:t>Labs: Dr Eoin O’Connell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What is an OS? (1)</a:t>
            </a:r>
          </a:p>
        </p:txBody>
      </p:sp>
      <p:sp>
        <p:nvSpPr>
          <p:cNvPr id="43018" name="Rectangle 10"/>
          <p:cNvSpPr>
            <a:spLocks noGrp="1" noChangeArrowheads="1"/>
          </p:cNvSpPr>
          <p:nvPr>
            <p:ph idx="1"/>
          </p:nvPr>
        </p:nvSpPr>
        <p:spPr>
          <a:xfrm>
            <a:off x="571500" y="5146796"/>
            <a:ext cx="8001000" cy="1401762"/>
          </a:xfrm>
          <a:noFill/>
        </p:spPr>
        <p:txBody>
          <a:bodyPr>
            <a:normAutofit/>
          </a:bodyPr>
          <a:lstStyle/>
          <a:p>
            <a:pPr marL="342900" indent="-342900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sz="2400" noProof="0" dirty="0"/>
              <a:t>Program that acts as an intermediary between system/app programs and the computer hardware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E8454160-39A6-FA44-BC5E-51AD6738AFCB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10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2057400" y="3962400"/>
            <a:ext cx="1905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latin typeface="Helvetica" pitchFamily="2" charset="0"/>
                <a:ea typeface="Times New Roman"/>
              </a:rPr>
              <a:t>Hardware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2057400" y="3352800"/>
            <a:ext cx="1905000" cy="6096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Helvetica" pitchFamily="2" charset="0"/>
                <a:ea typeface="Times New Roman"/>
              </a:rPr>
              <a:t>OS</a:t>
            </a: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2057400" y="2362200"/>
            <a:ext cx="19050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latin typeface="Helvetica" pitchFamily="2" charset="0"/>
                <a:ea typeface="Times New Roman"/>
              </a:rPr>
              <a:t>System and </a:t>
            </a:r>
          </a:p>
          <a:p>
            <a:pPr algn="ctr"/>
            <a:r>
              <a:rPr lang="en-US" dirty="0">
                <a:latin typeface="Helvetica" pitchFamily="2" charset="0"/>
                <a:ea typeface="Times New Roman"/>
              </a:rPr>
              <a:t>Application </a:t>
            </a:r>
          </a:p>
          <a:p>
            <a:pPr algn="ctr"/>
            <a:r>
              <a:rPr lang="en-US" dirty="0">
                <a:latin typeface="Helvetica" pitchFamily="2" charset="0"/>
                <a:ea typeface="Times New Roman"/>
              </a:rPr>
              <a:t>Programs</a:t>
            </a:r>
          </a:p>
        </p:txBody>
      </p:sp>
      <p:sp>
        <p:nvSpPr>
          <p:cNvPr id="43016" name="AutoShape 8"/>
          <p:cNvSpPr>
            <a:spLocks noChangeArrowheads="1"/>
          </p:cNvSpPr>
          <p:nvPr/>
        </p:nvSpPr>
        <p:spPr bwMode="auto">
          <a:xfrm>
            <a:off x="4800600" y="1417638"/>
            <a:ext cx="3581400" cy="1630362"/>
          </a:xfrm>
          <a:prstGeom prst="wedgeRoundRectCallout">
            <a:avLst>
              <a:gd name="adj1" fmla="val -78781"/>
              <a:gd name="adj2" fmla="val 70787"/>
              <a:gd name="adj3" fmla="val 16667"/>
            </a:avLst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Providing Services: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Abstraction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Convenience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Standardization</a:t>
            </a:r>
          </a:p>
        </p:txBody>
      </p:sp>
      <p:sp>
        <p:nvSpPr>
          <p:cNvPr id="43017" name="AutoShape 9"/>
          <p:cNvSpPr>
            <a:spLocks noChangeArrowheads="1"/>
          </p:cNvSpPr>
          <p:nvPr/>
        </p:nvSpPr>
        <p:spPr bwMode="auto">
          <a:xfrm>
            <a:off x="4800600" y="3200400"/>
            <a:ext cx="3581400" cy="1946396"/>
          </a:xfrm>
          <a:prstGeom prst="wedgeRoundRectCallout">
            <a:avLst>
              <a:gd name="adj1" fmla="val -77164"/>
              <a:gd name="adj2" fmla="val 1388"/>
              <a:gd name="adj3" fmla="val 16667"/>
            </a:avLst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Resource Management: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Allocation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Reclamation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Protection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Virtualization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  <p:bldP spid="43014" grpId="0" animBg="1"/>
      <p:bldP spid="43015" grpId="0" animBg="1"/>
      <p:bldP spid="43016" grpId="0" animBg="1"/>
      <p:bldP spid="430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What is an OS? (2)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4233862" cy="4267200"/>
          </a:xfrm>
        </p:spPr>
        <p:txBody>
          <a:bodyPr/>
          <a:lstStyle/>
          <a:p>
            <a:pPr eaLnBrk="1" hangingPunct="1"/>
            <a:r>
              <a:rPr lang="en-US" noProof="0" dirty="0"/>
              <a:t>Resources</a:t>
            </a:r>
          </a:p>
          <a:p>
            <a:pPr lvl="1" eaLnBrk="1" hangingPunct="1"/>
            <a:r>
              <a:rPr lang="en-US" noProof="0" dirty="0"/>
              <a:t>Allocation</a:t>
            </a:r>
          </a:p>
          <a:p>
            <a:pPr lvl="1" eaLnBrk="1" hangingPunct="1"/>
            <a:r>
              <a:rPr lang="en-US" noProof="0" dirty="0"/>
              <a:t>Reclamation</a:t>
            </a:r>
          </a:p>
          <a:p>
            <a:pPr lvl="1" eaLnBrk="1" hangingPunct="1"/>
            <a:r>
              <a:rPr lang="en-US" noProof="0" dirty="0"/>
              <a:t>Protection</a:t>
            </a:r>
          </a:p>
          <a:p>
            <a:pPr lvl="1" eaLnBrk="1" hangingPunct="1"/>
            <a:r>
              <a:rPr lang="en-US" noProof="0" dirty="0"/>
              <a:t>Virtualization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227702B6-3C98-8A4D-9FAC-52BC4255DC36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11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17414" name="AutoShape 4"/>
          <p:cNvSpPr>
            <a:spLocks noChangeArrowheads="1"/>
          </p:cNvSpPr>
          <p:nvPr/>
        </p:nvSpPr>
        <p:spPr bwMode="auto">
          <a:xfrm>
            <a:off x="4419600" y="2423320"/>
            <a:ext cx="2971800" cy="1600200"/>
          </a:xfrm>
          <a:prstGeom prst="wedgeRoundRectCallout">
            <a:avLst>
              <a:gd name="adj1" fmla="val -101815"/>
              <a:gd name="adj2" fmla="val -55060"/>
              <a:gd name="adj3" fmla="val 16667"/>
            </a:avLst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Examples: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CPUs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Memory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I/O devices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What is an OS? (3)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4233862" cy="4267200"/>
          </a:xfrm>
        </p:spPr>
        <p:txBody>
          <a:bodyPr/>
          <a:lstStyle/>
          <a:p>
            <a:pPr eaLnBrk="1" hangingPunct="1"/>
            <a:r>
              <a:rPr lang="en-US" noProof="0" dirty="0"/>
              <a:t>Resources</a:t>
            </a:r>
          </a:p>
          <a:p>
            <a:pPr lvl="1" eaLnBrk="1" hangingPunct="1"/>
            <a:r>
              <a:rPr lang="en-US" noProof="0" dirty="0"/>
              <a:t>Allocation</a:t>
            </a:r>
          </a:p>
          <a:p>
            <a:pPr lvl="1" eaLnBrk="1" hangingPunct="1"/>
            <a:r>
              <a:rPr lang="en-US" noProof="0" dirty="0"/>
              <a:t>Reclamation</a:t>
            </a:r>
          </a:p>
          <a:p>
            <a:pPr lvl="1" eaLnBrk="1" hangingPunct="1"/>
            <a:r>
              <a:rPr lang="en-US" noProof="0" dirty="0"/>
              <a:t>Protection</a:t>
            </a:r>
          </a:p>
          <a:p>
            <a:pPr lvl="1" eaLnBrk="1" hangingPunct="1"/>
            <a:r>
              <a:rPr lang="en-US" noProof="0" dirty="0"/>
              <a:t>Virtualization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99402A5C-07C4-6345-8E7E-AA998D89CE02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12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18438" name="AutoShape 4"/>
          <p:cNvSpPr>
            <a:spLocks noChangeArrowheads="1"/>
          </p:cNvSpPr>
          <p:nvPr/>
        </p:nvSpPr>
        <p:spPr bwMode="auto">
          <a:xfrm>
            <a:off x="4793226" y="2133600"/>
            <a:ext cx="3276600" cy="1600200"/>
          </a:xfrm>
          <a:prstGeom prst="wedgeRoundRectCallout">
            <a:avLst>
              <a:gd name="adj1" fmla="val -86968"/>
              <a:gd name="adj2" fmla="val -22917"/>
              <a:gd name="adj3" fmla="val 16667"/>
            </a:avLst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Examples: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Voluntary at runtime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Implied at termination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Preemptive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What is an OS? (4)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4233862" cy="4267200"/>
          </a:xfrm>
        </p:spPr>
        <p:txBody>
          <a:bodyPr/>
          <a:lstStyle/>
          <a:p>
            <a:pPr eaLnBrk="1" hangingPunct="1"/>
            <a:r>
              <a:rPr lang="en-US" noProof="0" dirty="0"/>
              <a:t>Resources</a:t>
            </a:r>
          </a:p>
          <a:p>
            <a:pPr lvl="1" eaLnBrk="1" hangingPunct="1"/>
            <a:r>
              <a:rPr lang="en-US" noProof="0" dirty="0"/>
              <a:t>Allocation</a:t>
            </a:r>
          </a:p>
          <a:p>
            <a:pPr lvl="1" eaLnBrk="1" hangingPunct="1"/>
            <a:r>
              <a:rPr lang="en-US" noProof="0" dirty="0"/>
              <a:t>Reclamation</a:t>
            </a:r>
          </a:p>
          <a:p>
            <a:pPr lvl="1" eaLnBrk="1" hangingPunct="1"/>
            <a:r>
              <a:rPr lang="en-US" noProof="0" dirty="0"/>
              <a:t>Protection</a:t>
            </a:r>
          </a:p>
          <a:p>
            <a:pPr lvl="1" eaLnBrk="1" hangingPunct="1"/>
            <a:r>
              <a:rPr lang="en-US" noProof="0" dirty="0"/>
              <a:t>Virtualization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3F28C903-41F8-A14F-92E5-1F0B38394C39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13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19462" name="AutoShape 4"/>
          <p:cNvSpPr>
            <a:spLocks noChangeArrowheads="1"/>
          </p:cNvSpPr>
          <p:nvPr/>
        </p:nvSpPr>
        <p:spPr bwMode="auto">
          <a:xfrm>
            <a:off x="4953000" y="1905000"/>
            <a:ext cx="3276600" cy="1600200"/>
          </a:xfrm>
          <a:prstGeom prst="wedgeRoundRectCallout">
            <a:avLst>
              <a:gd name="adj1" fmla="val -92984"/>
              <a:gd name="adj2" fmla="val 11143"/>
              <a:gd name="adj3" fmla="val 16667"/>
            </a:avLst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Protect resources from unauthorized access 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Related to reliability and security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What is an OS? (5)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4233862" cy="4267200"/>
          </a:xfrm>
        </p:spPr>
        <p:txBody>
          <a:bodyPr/>
          <a:lstStyle/>
          <a:p>
            <a:pPr eaLnBrk="1" hangingPunct="1"/>
            <a:r>
              <a:rPr lang="en-US" noProof="0" dirty="0"/>
              <a:t>Resources</a:t>
            </a:r>
          </a:p>
          <a:p>
            <a:pPr lvl="1" eaLnBrk="1" hangingPunct="1"/>
            <a:r>
              <a:rPr lang="en-US" noProof="0" dirty="0"/>
              <a:t>Allocation</a:t>
            </a:r>
          </a:p>
          <a:p>
            <a:pPr lvl="1" eaLnBrk="1" hangingPunct="1"/>
            <a:r>
              <a:rPr lang="en-US" noProof="0" dirty="0"/>
              <a:t>Reclamation</a:t>
            </a:r>
          </a:p>
          <a:p>
            <a:pPr lvl="1" eaLnBrk="1" hangingPunct="1"/>
            <a:r>
              <a:rPr lang="en-US" noProof="0" dirty="0"/>
              <a:t>Protection</a:t>
            </a:r>
          </a:p>
          <a:p>
            <a:pPr lvl="1" eaLnBrk="1" hangingPunct="1"/>
            <a:r>
              <a:rPr lang="en-US" noProof="0" dirty="0"/>
              <a:t>Virtualization</a:t>
            </a: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9B88DBB-2DC0-704E-9C67-270CEEA30E20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14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20486" name="AutoShape 4"/>
          <p:cNvSpPr>
            <a:spLocks noChangeArrowheads="1"/>
          </p:cNvSpPr>
          <p:nvPr/>
        </p:nvSpPr>
        <p:spPr bwMode="auto">
          <a:xfrm>
            <a:off x="4933950" y="2057400"/>
            <a:ext cx="3048000" cy="1219200"/>
          </a:xfrm>
          <a:prstGeom prst="wedgeRoundRectCallout">
            <a:avLst>
              <a:gd name="adj1" fmla="val -85069"/>
              <a:gd name="adj2" fmla="val 42771"/>
              <a:gd name="adj3" fmla="val 16667"/>
            </a:avLst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Examples: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Virtual memory 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Timeshared CPU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What is an OS? (6)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8120062" cy="4267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noProof="0" dirty="0"/>
              <a:t>Resources</a:t>
            </a:r>
          </a:p>
          <a:p>
            <a:pPr lvl="1" eaLnBrk="1" hangingPunct="1"/>
            <a:r>
              <a:rPr lang="en-US" sz="2400" noProof="0" dirty="0"/>
              <a:t>Allocation</a:t>
            </a:r>
          </a:p>
          <a:p>
            <a:pPr lvl="1" eaLnBrk="1" hangingPunct="1"/>
            <a:r>
              <a:rPr lang="en-US" sz="2400" noProof="0" dirty="0"/>
              <a:t>Reclamation</a:t>
            </a:r>
          </a:p>
          <a:p>
            <a:pPr lvl="1" eaLnBrk="1" hangingPunct="1"/>
            <a:r>
              <a:rPr lang="en-US" sz="2400" noProof="0" dirty="0"/>
              <a:t>Protection</a:t>
            </a:r>
          </a:p>
          <a:p>
            <a:pPr lvl="1" eaLnBrk="1" hangingPunct="1"/>
            <a:r>
              <a:rPr lang="en-US" sz="2400" noProof="0" dirty="0"/>
              <a:t>Virtualization</a:t>
            </a:r>
          </a:p>
          <a:p>
            <a:pPr lvl="1" eaLnBrk="1" hangingPunct="1"/>
            <a:endParaRPr lang="en-US" sz="2400" noProof="0" dirty="0"/>
          </a:p>
          <a:p>
            <a:pPr marL="457200" lvl="1" indent="0" eaLnBrk="1" hangingPunct="1">
              <a:buNone/>
            </a:pPr>
            <a:r>
              <a:rPr lang="en-US" sz="2400" b="1" noProof="0" dirty="0">
                <a:solidFill>
                  <a:schemeClr val="accent2"/>
                </a:solidFill>
              </a:rPr>
              <a:t>Topic: Real life analogies of Operating Systems?</a:t>
            </a:r>
          </a:p>
          <a:p>
            <a:pPr lvl="1" eaLnBrk="1" hangingPunct="1"/>
            <a:r>
              <a:rPr lang="en-US" sz="2400" noProof="0" dirty="0"/>
              <a:t>3-4 students per group</a:t>
            </a:r>
          </a:p>
          <a:p>
            <a:pPr lvl="1" eaLnBrk="1" hangingPunct="1"/>
            <a:r>
              <a:rPr lang="en-US" sz="2400" noProof="0" dirty="0"/>
              <a:t>3-minute discussion</a:t>
            </a: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39F1210D-24B0-504C-B249-98D957E04E4E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15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What is an OS? (7)</a:t>
            </a: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39F1210D-24B0-504C-B249-98D957E04E4E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16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pic>
        <p:nvPicPr>
          <p:cNvPr id="4" name="How_do_operating_systems_work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533" y="1371600"/>
            <a:ext cx="8390467" cy="47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Outline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Course Information</a:t>
            </a:r>
          </a:p>
          <a:p>
            <a:pPr eaLnBrk="1" hangingPunct="1"/>
            <a:r>
              <a:rPr lang="en-US" noProof="0" dirty="0"/>
              <a:t>What is an OS?</a:t>
            </a:r>
          </a:p>
          <a:p>
            <a:pPr eaLnBrk="1" hangingPunct="1"/>
            <a:r>
              <a:rPr lang="en-US" b="1" noProof="0" dirty="0"/>
              <a:t>History of OSes</a:t>
            </a:r>
          </a:p>
          <a:p>
            <a:pPr eaLnBrk="1" hangingPunct="1"/>
            <a:r>
              <a:rPr lang="en-US" noProof="0" dirty="0"/>
              <a:t>Hardware Review</a:t>
            </a:r>
          </a:p>
          <a:p>
            <a:pPr eaLnBrk="1" hangingPunct="1"/>
            <a:r>
              <a:rPr lang="en-US" noProof="0" dirty="0"/>
              <a:t>A Typical UNIX</a:t>
            </a:r>
          </a:p>
          <a:p>
            <a:pPr eaLnBrk="1" hangingPunct="1"/>
            <a:r>
              <a:rPr lang="en-US" noProof="0" dirty="0"/>
              <a:t>Dual-Mode CPU Operations</a:t>
            </a:r>
          </a:p>
          <a:p>
            <a:pPr eaLnBrk="1" hangingPunct="1"/>
            <a:r>
              <a:rPr lang="en-US" noProof="0" dirty="0"/>
              <a:t>Interrupts and System Calls</a:t>
            </a:r>
          </a:p>
          <a:p>
            <a:pPr eaLnBrk="1" hangingPunct="1"/>
            <a:r>
              <a:rPr lang="en-US" noProof="0" dirty="0"/>
              <a:t>OS Major Components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D686A82-8012-3D4F-BF3F-848A0DD9D54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17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521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noProof="0" dirty="0"/>
              <a:t>History of Operating Systems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6400800" cy="4756150"/>
          </a:xfrm>
        </p:spPr>
        <p:txBody>
          <a:bodyPr>
            <a:normAutofit/>
          </a:bodyPr>
          <a:lstStyle/>
          <a:p>
            <a:pPr marL="342900" indent="-342900" eaLnBrk="1" hangingPunct="1">
              <a:lnSpc>
                <a:spcPct val="114000"/>
              </a:lnSpc>
            </a:pPr>
            <a:r>
              <a:rPr lang="en-US" noProof="0" dirty="0"/>
              <a:t>First generation: 1945–1955  </a:t>
            </a:r>
            <a:endParaRPr lang="en-US" noProof="0" dirty="0">
              <a:solidFill>
                <a:srgbClr val="FF0066"/>
              </a:solidFill>
            </a:endParaRPr>
          </a:p>
          <a:p>
            <a:pPr marL="742950" lvl="1" indent="-285750" eaLnBrk="1" hangingPunct="1">
              <a:lnSpc>
                <a:spcPct val="114000"/>
              </a:lnSpc>
            </a:pPr>
            <a:r>
              <a:rPr lang="en-US" noProof="0" dirty="0"/>
              <a:t>Vacuum tubes and plugboards (no OS)</a:t>
            </a:r>
          </a:p>
          <a:p>
            <a:pPr marL="342900" indent="-342900" eaLnBrk="1" hangingPunct="1">
              <a:lnSpc>
                <a:spcPct val="114000"/>
              </a:lnSpc>
            </a:pPr>
            <a:r>
              <a:rPr lang="en-US" noProof="0" dirty="0"/>
              <a:t>Second generation: 1955–1965</a:t>
            </a:r>
            <a:endParaRPr lang="en-US" noProof="0" dirty="0">
              <a:solidFill>
                <a:srgbClr val="FF0066"/>
              </a:solidFill>
            </a:endParaRPr>
          </a:p>
          <a:p>
            <a:pPr marL="742950" lvl="1" indent="-285750" eaLnBrk="1" hangingPunct="1">
              <a:lnSpc>
                <a:spcPct val="114000"/>
              </a:lnSpc>
            </a:pPr>
            <a:r>
              <a:rPr lang="en-US" noProof="0" dirty="0"/>
              <a:t>Transistors, batch systems</a:t>
            </a:r>
          </a:p>
          <a:p>
            <a:pPr marL="342900" indent="-342900" eaLnBrk="1" hangingPunct="1">
              <a:lnSpc>
                <a:spcPct val="114000"/>
              </a:lnSpc>
            </a:pPr>
            <a:r>
              <a:rPr lang="en-US" noProof="0" dirty="0"/>
              <a:t>Third generation: 1965–1980 </a:t>
            </a:r>
            <a:endParaRPr lang="en-US" noProof="0" dirty="0">
              <a:solidFill>
                <a:srgbClr val="FF0066"/>
              </a:solidFill>
            </a:endParaRPr>
          </a:p>
          <a:p>
            <a:pPr marL="742950" lvl="1" indent="-285750" eaLnBrk="1" hangingPunct="1">
              <a:lnSpc>
                <a:spcPct val="114000"/>
              </a:lnSpc>
            </a:pPr>
            <a:r>
              <a:rPr lang="en-US" noProof="0" dirty="0"/>
              <a:t>Integrated circuits and multiprogramming</a:t>
            </a:r>
          </a:p>
          <a:p>
            <a:pPr marL="342900" indent="-342900" eaLnBrk="1" hangingPunct="1">
              <a:lnSpc>
                <a:spcPct val="114000"/>
              </a:lnSpc>
            </a:pPr>
            <a:r>
              <a:rPr lang="en-US" noProof="0" dirty="0"/>
              <a:t>Fourth generation: 1980–present </a:t>
            </a:r>
            <a:endParaRPr lang="en-US" noProof="0" dirty="0">
              <a:solidFill>
                <a:srgbClr val="FF0066"/>
              </a:solidFill>
            </a:endParaRPr>
          </a:p>
          <a:p>
            <a:pPr marL="742950" lvl="1" indent="-285750" eaLnBrk="1" hangingPunct="1">
              <a:lnSpc>
                <a:spcPct val="114000"/>
              </a:lnSpc>
              <a:buFontTx/>
              <a:buChar char="–"/>
            </a:pPr>
            <a:r>
              <a:rPr lang="en-US" noProof="0" dirty="0"/>
              <a:t>Personal computers, mobile devices, sensors</a:t>
            </a: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AED393AB-D452-3446-97B1-52F8B14763E3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18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/>
          <a:lstStyle/>
          <a:p>
            <a:r>
              <a:rPr lang="en-US" altLang="en-US" dirty="0"/>
              <a:t>History of Computers - 19th Century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4400" y="2362200"/>
            <a:ext cx="4419600" cy="3657600"/>
          </a:xfrm>
        </p:spPr>
        <p:txBody>
          <a:bodyPr/>
          <a:lstStyle/>
          <a:p>
            <a:r>
              <a:rPr lang="en-US" altLang="en-US" sz="2800"/>
              <a:t>first stored program - metal cards</a:t>
            </a:r>
          </a:p>
          <a:p>
            <a:r>
              <a:rPr lang="en-US" altLang="en-US" sz="2800">
                <a:solidFill>
                  <a:srgbClr val="FF3300"/>
                </a:solidFill>
              </a:rPr>
              <a:t>first computer manufacturing</a:t>
            </a:r>
          </a:p>
          <a:p>
            <a:r>
              <a:rPr lang="en-US" altLang="en-US" sz="2800"/>
              <a:t>still in use today!</a:t>
            </a:r>
          </a:p>
        </p:txBody>
      </p:sp>
      <p:pic>
        <p:nvPicPr>
          <p:cNvPr id="4101" name="Picture 5" descr="jacquar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WordArt 6"/>
          <p:cNvSpPr>
            <a:spLocks noChangeArrowheads="1" noChangeShapeType="1" noTextEdit="1"/>
          </p:cNvSpPr>
          <p:nvPr/>
        </p:nvSpPr>
        <p:spPr bwMode="auto">
          <a:xfrm>
            <a:off x="2133600" y="1333500"/>
            <a:ext cx="5410200" cy="723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600" b="0" i="0" u="none" strike="noStrike" kern="10" cap="none" spc="0" normalizeH="0" baseline="0" noProof="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/>
                  </a:outerShdw>
                </a:effectLst>
                <a:uLnTx/>
                <a:uFillTx/>
                <a:latin typeface="+mj-lt"/>
                <a:ea typeface="+mn-ea"/>
                <a:cs typeface="+mn-cs"/>
              </a:rPr>
              <a:t>Jacquard Loom - 1801</a:t>
            </a:r>
          </a:p>
        </p:txBody>
      </p:sp>
    </p:spTree>
    <p:extLst>
      <p:ext uri="{BB962C8B-B14F-4D97-AF65-F5344CB8AC3E}">
        <p14:creationId xmlns:p14="http://schemas.microsoft.com/office/powerpoint/2010/main" val="252808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Outline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noProof="0" dirty="0"/>
              <a:t>Course Information</a:t>
            </a:r>
          </a:p>
          <a:p>
            <a:pPr eaLnBrk="1" hangingPunct="1"/>
            <a:r>
              <a:rPr lang="en-US" noProof="0" dirty="0"/>
              <a:t>What is an OS?</a:t>
            </a:r>
          </a:p>
          <a:p>
            <a:pPr eaLnBrk="1" hangingPunct="1"/>
            <a:r>
              <a:rPr lang="en-US" noProof="0" dirty="0"/>
              <a:t>History of OSes</a:t>
            </a:r>
          </a:p>
          <a:p>
            <a:pPr eaLnBrk="1" hangingPunct="1"/>
            <a:r>
              <a:rPr lang="en-US" noProof="0" dirty="0"/>
              <a:t>Hardware Review</a:t>
            </a:r>
          </a:p>
          <a:p>
            <a:pPr eaLnBrk="1" hangingPunct="1"/>
            <a:r>
              <a:rPr lang="en-US" noProof="0" dirty="0"/>
              <a:t>A Typical UNIX</a:t>
            </a:r>
          </a:p>
          <a:p>
            <a:pPr eaLnBrk="1" hangingPunct="1"/>
            <a:r>
              <a:rPr lang="en-US" noProof="0" dirty="0"/>
              <a:t>Dual-Mode CPU Operations</a:t>
            </a:r>
          </a:p>
          <a:p>
            <a:pPr eaLnBrk="1" hangingPunct="1"/>
            <a:r>
              <a:rPr lang="en-US" noProof="0" dirty="0"/>
              <a:t>Interrupts and System Calls</a:t>
            </a:r>
          </a:p>
          <a:p>
            <a:pPr eaLnBrk="1" hangingPunct="1"/>
            <a:r>
              <a:rPr lang="en-US" noProof="0" dirty="0"/>
              <a:t>OS Major Components</a:t>
            </a:r>
          </a:p>
          <a:p>
            <a:pPr eaLnBrk="1" hangingPunct="1"/>
            <a:endParaRPr lang="en-US" noProof="0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D686A82-8012-3D4F-BF3F-848A0DD9D54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2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42900"/>
            <a:ext cx="7772400" cy="1143000"/>
          </a:xfrm>
        </p:spPr>
        <p:txBody>
          <a:bodyPr/>
          <a:lstStyle/>
          <a:p>
            <a:r>
              <a:rPr lang="en-US" altLang="en-US" dirty="0"/>
              <a:t>Charles Babbage - 1792-1871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828800"/>
            <a:ext cx="5029200" cy="4114800"/>
          </a:xfrm>
        </p:spPr>
        <p:txBody>
          <a:bodyPr/>
          <a:lstStyle/>
          <a:p>
            <a:r>
              <a:rPr lang="en-US" altLang="en-US" sz="2800"/>
              <a:t>Difference Engine c.1822 </a:t>
            </a:r>
          </a:p>
          <a:p>
            <a:pPr lvl="1"/>
            <a:r>
              <a:rPr lang="en-US" altLang="en-US" sz="2400"/>
              <a:t>huge calculator, never finished</a:t>
            </a:r>
          </a:p>
          <a:p>
            <a:r>
              <a:rPr lang="en-US" altLang="en-US" sz="2800"/>
              <a:t>Analytical Engine 1833</a:t>
            </a:r>
          </a:p>
          <a:p>
            <a:pPr lvl="1"/>
            <a:r>
              <a:rPr lang="en-US" altLang="en-US" sz="2400"/>
              <a:t>could store numbers</a:t>
            </a:r>
          </a:p>
          <a:p>
            <a:pPr lvl="1"/>
            <a:r>
              <a:rPr lang="en-US" altLang="en-US" sz="2400"/>
              <a:t>calculating “mill” used punched metal cards for instructions</a:t>
            </a:r>
          </a:p>
          <a:p>
            <a:pPr lvl="1"/>
            <a:r>
              <a:rPr lang="en-US" altLang="en-US" sz="2400"/>
              <a:t>powered by steam!</a:t>
            </a:r>
          </a:p>
          <a:p>
            <a:pPr lvl="1"/>
            <a:r>
              <a:rPr lang="en-US" altLang="en-US" sz="2400"/>
              <a:t>accurate to six decimal places</a:t>
            </a:r>
          </a:p>
        </p:txBody>
      </p:sp>
      <p:pic>
        <p:nvPicPr>
          <p:cNvPr id="5125" name="Picture 5" descr="babb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14600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1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22275" y="304800"/>
            <a:ext cx="8569326" cy="1216025"/>
          </a:xfrm>
        </p:spPr>
        <p:txBody>
          <a:bodyPr>
            <a:noAutofit/>
          </a:bodyPr>
          <a:lstStyle/>
          <a:p>
            <a:pPr eaLnBrk="1" hangingPunct="1"/>
            <a:r>
              <a:rPr lang="en-US" noProof="0" dirty="0"/>
              <a:t>First Generation: 1945+ </a:t>
            </a:r>
            <a:br>
              <a:rPr lang="en-US" noProof="0" dirty="0"/>
            </a:br>
            <a:r>
              <a:rPr lang="en-US" noProof="0" dirty="0"/>
              <a:t>(no OS)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136652"/>
            <a:ext cx="4627245" cy="3536746"/>
          </a:xfrm>
        </p:spPr>
      </p:pic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6461E075-9896-4742-A224-9C55D7FF3EC5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21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520825"/>
            <a:ext cx="838884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50000"/>
              </a:spcBef>
              <a:buClr>
                <a:srgbClr val="FFFF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/>
              <a:t>Electronic Numerical Integrator And Computer </a:t>
            </a:r>
          </a:p>
          <a:p>
            <a:pPr marL="285750" indent="-285750">
              <a:spcBef>
                <a:spcPct val="50000"/>
              </a:spcBef>
              <a:buClr>
                <a:srgbClr val="FFFF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/>
              <a:t>Using 18,00-19,000 vacuum tubes, 70,000 resistors and 5 million soldered joints this massive instrument required the output of a small power station to operate it.</a:t>
            </a:r>
          </a:p>
          <a:p>
            <a:endParaRPr lang="en-IE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Vacuum Tubes - 1941 - 1956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47684"/>
            <a:ext cx="5562600" cy="2971800"/>
          </a:xfrm>
        </p:spPr>
        <p:txBody>
          <a:bodyPr/>
          <a:lstStyle/>
          <a:p>
            <a:r>
              <a:rPr lang="en-US" altLang="en-US" sz="2800" b="1" dirty="0"/>
              <a:t>First Generation Electronic Computers</a:t>
            </a:r>
            <a:r>
              <a:rPr lang="en-US" altLang="en-US" sz="2800" dirty="0"/>
              <a:t> used Vacuum Tubes</a:t>
            </a:r>
          </a:p>
          <a:p>
            <a:r>
              <a:rPr lang="en-US" altLang="en-US" sz="2800" dirty="0"/>
              <a:t>Vacuum tubes are glass tubes with circuits inside.  </a:t>
            </a:r>
          </a:p>
          <a:p>
            <a:r>
              <a:rPr lang="en-US" altLang="en-US" sz="2800" dirty="0"/>
              <a:t>Vacuum tubes have no air inside of them, which protects the circuitry.</a:t>
            </a:r>
          </a:p>
        </p:txBody>
      </p:sp>
      <p:pic>
        <p:nvPicPr>
          <p:cNvPr id="9221" name="Picture 5" descr="tubefli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19" y="2057400"/>
            <a:ext cx="987181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24" y="4744065"/>
            <a:ext cx="2502363" cy="1903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751978"/>
            <a:ext cx="3520811" cy="189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/>
              <a:t>UNIVAC - 1951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41148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first fully electronic </a:t>
            </a:r>
            <a:r>
              <a:rPr lang="en-US" altLang="en-US" sz="2800" b="1"/>
              <a:t>digital</a:t>
            </a:r>
            <a:r>
              <a:rPr lang="en-US" altLang="en-US" sz="2800"/>
              <a:t> computer built in the U.S. 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Created at the University of Pennsylvania 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ENIAC weighed 30 tons 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contained 18,000 vacuum tubes 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Cost a paltry $487,000</a:t>
            </a:r>
          </a:p>
          <a:p>
            <a:pPr>
              <a:lnSpc>
                <a:spcPct val="90000"/>
              </a:lnSpc>
            </a:pPr>
            <a:endParaRPr lang="en-US" altLang="en-US" sz="2800"/>
          </a:p>
        </p:txBody>
      </p:sp>
      <p:pic>
        <p:nvPicPr>
          <p:cNvPr id="14341" name="Picture 5" descr="univac110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800"/>
            <a:ext cx="3251200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ivac1107-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33800"/>
            <a:ext cx="32766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19200" y="6172200"/>
            <a:ext cx="3790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4"/>
              </a:rPr>
              <a:t>https://youtu.be/qB3Ho7ocXr8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7012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47478"/>
            <a:ext cx="7886700" cy="700089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The First Computer “Bug</a:t>
            </a:r>
            <a:r>
              <a:rPr lang="en-US" noProof="0" dirty="0">
                <a:ea typeface="Times New Roman"/>
              </a:rPr>
              <a:t>”…….1947</a:t>
            </a:r>
            <a:endParaRPr lang="en-US" noProof="0" dirty="0"/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7F642165-5EAC-EA47-883C-48DE6A9A833E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24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4800600" cy="3782096"/>
          </a:xfrm>
          <a:prstGeom prst="rect">
            <a:avLst/>
          </a:prstGeom>
        </p:spPr>
      </p:pic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5029200" y="1128553"/>
            <a:ext cx="4171950" cy="336724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en-US" sz="2800" dirty="0"/>
              <a:t>Relay switches part of computers</a:t>
            </a:r>
          </a:p>
          <a:p>
            <a:pPr fontAlgn="auto">
              <a:spcAft>
                <a:spcPts val="0"/>
              </a:spcAft>
            </a:pPr>
            <a:r>
              <a:rPr lang="en-US" altLang="en-US" sz="2800" dirty="0"/>
              <a:t>Grace Hopper found a moth stuck in a relay responsible for a malfunction</a:t>
            </a:r>
          </a:p>
          <a:p>
            <a:pPr fontAlgn="auto">
              <a:spcAft>
                <a:spcPts val="0"/>
              </a:spcAft>
            </a:pPr>
            <a:r>
              <a:rPr lang="en-US" altLang="en-US" sz="2800" dirty="0"/>
              <a:t>Called it “debugging” a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75" y="4313151"/>
            <a:ext cx="1762257" cy="22556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524000"/>
            <a:ext cx="7886700" cy="4351338"/>
          </a:xfrm>
        </p:spPr>
        <p:txBody>
          <a:bodyPr/>
          <a:lstStyle/>
          <a:p>
            <a:r>
              <a:rPr lang="en-US" altLang="en-US" sz="3200" dirty="0"/>
              <a:t>Software – Instructions for Computer</a:t>
            </a:r>
          </a:p>
          <a:p>
            <a:r>
              <a:rPr lang="en-US" altLang="en-US" sz="3200" dirty="0"/>
              <a:t>Operating system is set of instructions loaded each time a computer is started</a:t>
            </a:r>
          </a:p>
          <a:p>
            <a:r>
              <a:rPr lang="en-US" altLang="en-US" sz="3200" dirty="0"/>
              <a:t>Program is instructions loaded when needed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4788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noProof="0" dirty="0"/>
              <a:t>History of Operating Systems </a:t>
            </a:r>
            <a:br>
              <a:rPr lang="en-US" sz="4000" noProof="0" dirty="0"/>
            </a:br>
            <a:r>
              <a:rPr lang="en-US" sz="4000" noProof="0" dirty="0"/>
              <a:t>(1955–1965)</a:t>
            </a:r>
          </a:p>
        </p:txBody>
      </p:sp>
      <p:sp>
        <p:nvSpPr>
          <p:cNvPr id="25606" name="Rectangle 4"/>
          <p:cNvSpPr>
            <a:spLocks noGrp="1" noChangeArrowheads="1"/>
          </p:cNvSpPr>
          <p:nvPr>
            <p:ph idx="1"/>
          </p:nvPr>
        </p:nvSpPr>
        <p:spPr>
          <a:xfrm>
            <a:off x="633472" y="4471987"/>
            <a:ext cx="8205727" cy="2249488"/>
          </a:xfrm>
        </p:spPr>
        <p:txBody>
          <a:bodyPr>
            <a:normAutofit fontScale="92500" lnSpcReduction="10000"/>
          </a:bodyPr>
          <a:lstStyle/>
          <a:p>
            <a:pPr marL="342900" indent="-342900" eaLnBrk="1" hangingPunct="1">
              <a:lnSpc>
                <a:spcPct val="114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2800" noProof="0" dirty="0"/>
              <a:t>Early batch system</a:t>
            </a:r>
          </a:p>
          <a:p>
            <a:pPr marL="342900" indent="-342900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sz="2400" noProof="0" dirty="0"/>
              <a:t>Single user</a:t>
            </a:r>
          </a:p>
          <a:p>
            <a:pPr marL="342900" indent="-342900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sz="2400" noProof="0" dirty="0"/>
              <a:t>Secure</a:t>
            </a:r>
          </a:p>
          <a:p>
            <a:pPr marL="342900" indent="-342900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sz="2400" noProof="0" dirty="0"/>
              <a:t>Programmer/user as the operator</a:t>
            </a:r>
          </a:p>
          <a:p>
            <a:pPr marL="342900" indent="-342900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sz="2400" noProof="0" dirty="0"/>
              <a:t>But low CPU utilization: slow mechanical I/O devices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C3572A5F-510F-9745-AA5E-5EA9EA59A151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26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47787"/>
            <a:ext cx="8746338" cy="27670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73050"/>
            <a:ext cx="77724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noProof="0" dirty="0"/>
              <a:t>History of Operating Systems </a:t>
            </a:r>
            <a:br>
              <a:rPr lang="en-US" sz="4000" noProof="0" dirty="0"/>
            </a:br>
            <a:r>
              <a:rPr lang="en-US" sz="4000" noProof="0" dirty="0"/>
              <a:t>(1965–1980)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4325849"/>
            <a:ext cx="8763000" cy="2277428"/>
          </a:xfrm>
        </p:spPr>
        <p:txBody>
          <a:bodyPr>
            <a:normAutofit/>
          </a:bodyPr>
          <a:lstStyle/>
          <a:p>
            <a:pPr marL="342900" indent="-342900" eaLnBrk="1" hangingPunct="1">
              <a:lnSpc>
                <a:spcPct val="124000"/>
              </a:lnSpc>
            </a:pPr>
            <a:r>
              <a:rPr lang="en-US" sz="2800" noProof="0" dirty="0"/>
              <a:t>Multiprogramming system</a:t>
            </a:r>
            <a:r>
              <a:rPr lang="en-US" sz="2400" noProof="0" dirty="0"/>
              <a:t> </a:t>
            </a:r>
          </a:p>
          <a:p>
            <a:pPr marL="742950" lvl="1" indent="-285750" eaLnBrk="1" hangingPunct="1">
              <a:lnSpc>
                <a:spcPct val="124000"/>
              </a:lnSpc>
              <a:buFontTx/>
              <a:buChar char="–"/>
            </a:pPr>
            <a:r>
              <a:rPr lang="en-US" sz="2400" noProof="0" dirty="0"/>
              <a:t>Three jobs in memory: 3rd generation</a:t>
            </a:r>
          </a:p>
          <a:p>
            <a:pPr marL="742950" lvl="1" indent="-285750" eaLnBrk="1" hangingPunct="1">
              <a:lnSpc>
                <a:spcPct val="124000"/>
              </a:lnSpc>
              <a:buFontTx/>
              <a:buChar char="–"/>
            </a:pPr>
            <a:r>
              <a:rPr lang="en-US" sz="2400" noProof="0" dirty="0"/>
              <a:t>Spooling: use disk as very large buffer for input/output devices</a:t>
            </a:r>
          </a:p>
          <a:p>
            <a:pPr marL="742950" lvl="1" indent="-285750" eaLnBrk="1" hangingPunct="1">
              <a:lnSpc>
                <a:spcPct val="124000"/>
              </a:lnSpc>
              <a:buFontTx/>
              <a:buChar char="–"/>
            </a:pPr>
            <a:r>
              <a:rPr lang="en-US" sz="2400" noProof="0" dirty="0"/>
              <a:t>Timesharing: quick response time</a:t>
            </a: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0A7D1760-B1F5-FD4A-9C71-0AE87D8D5551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27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30222"/>
            <a:ext cx="3127880" cy="2277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7200" y="1993786"/>
            <a:ext cx="4898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IBM </a:t>
            </a:r>
            <a:r>
              <a:rPr lang="tr-TR" dirty="0"/>
              <a:t>produced </a:t>
            </a:r>
            <a:r>
              <a:rPr lang="en-US" dirty="0"/>
              <a:t>the System/360</a:t>
            </a:r>
            <a:r>
              <a:rPr lang="en-IE" dirty="0"/>
              <a:t>. </a:t>
            </a:r>
            <a:r>
              <a:rPr lang="tr-TR" dirty="0"/>
              <a:t>All </a:t>
            </a:r>
            <a:r>
              <a:rPr lang="en-US" dirty="0"/>
              <a:t>the machines had the same architecture and instruction set, programs written for one machine could run on all the others</a:t>
            </a:r>
            <a:r>
              <a:rPr lang="tr-TR" dirty="0"/>
              <a:t>.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57200"/>
            <a:ext cx="7015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The invention of </a:t>
            </a:r>
            <a:r>
              <a:rPr lang="en-US" sz="2400" b="1" u="sng" dirty="0" err="1"/>
              <a:t>Microprocesors</a:t>
            </a:r>
            <a:endParaRPr lang="en-US" sz="2400" b="1" u="sng" dirty="0"/>
          </a:p>
          <a:p>
            <a:endParaRPr lang="en-US" sz="2400" b="1" u="sng" dirty="0"/>
          </a:p>
          <a:p>
            <a:endParaRPr lang="en-US" sz="24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2057400"/>
            <a:ext cx="777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Inexpensive, Interchangeable components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Widespread and Start of PC era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MSDOS 1.0 – Microsoft and IBM-PC (1981)  16 bit,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X Window OS – Unix like (since cost of components deceased) GUI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Widespread of GUI ( Apple, Windows, Amiga, Atari )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“Windows Empire” started  1989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95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OS Developers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1960s</a:t>
            </a:r>
          </a:p>
          <a:p>
            <a:pPr lvl="1"/>
            <a:r>
              <a:rPr lang="en-US" dirty="0"/>
              <a:t>Fred Brooks (manager) – IBM OS/360</a:t>
            </a:r>
          </a:p>
          <a:p>
            <a:pPr lvl="1"/>
            <a:r>
              <a:rPr lang="en-US" dirty="0"/>
              <a:t>Fernando </a:t>
            </a:r>
            <a:r>
              <a:rPr lang="en-US" dirty="0" err="1"/>
              <a:t>Corbató</a:t>
            </a:r>
            <a:r>
              <a:rPr lang="en-US" dirty="0"/>
              <a:t> (project leader) – Multics</a:t>
            </a:r>
          </a:p>
          <a:p>
            <a:r>
              <a:rPr lang="en-US" dirty="0"/>
              <a:t>1970s</a:t>
            </a:r>
          </a:p>
          <a:p>
            <a:pPr lvl="1"/>
            <a:r>
              <a:rPr lang="en-US" dirty="0"/>
              <a:t>Dave Cutler – DEC VMS (and later Windows NT)</a:t>
            </a:r>
          </a:p>
          <a:p>
            <a:pPr lvl="1"/>
            <a:r>
              <a:rPr lang="en-US" dirty="0"/>
              <a:t>Dennis Ritchie and Ken Thompson – UNIX</a:t>
            </a:r>
          </a:p>
          <a:p>
            <a:r>
              <a:rPr lang="en-US" dirty="0"/>
              <a:t>1980s</a:t>
            </a:r>
          </a:p>
          <a:p>
            <a:pPr lvl="1"/>
            <a:r>
              <a:rPr lang="en-US" dirty="0"/>
              <a:t>Rick Rashid – Mach</a:t>
            </a:r>
          </a:p>
          <a:p>
            <a:r>
              <a:rPr lang="en-US" dirty="0"/>
              <a:t>1990s</a:t>
            </a:r>
          </a:p>
          <a:p>
            <a:pPr lvl="1"/>
            <a:r>
              <a:rPr lang="en-US" dirty="0"/>
              <a:t>Linus Torvalds –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4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Info About Me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Eoin O’Connell</a:t>
            </a:r>
          </a:p>
          <a:p>
            <a:pPr eaLnBrk="1" hangingPunct="1"/>
            <a:r>
              <a:rPr lang="en-US" dirty="0"/>
              <a:t>20 Years working in UL.</a:t>
            </a:r>
            <a:endParaRPr lang="en-US" noProof="0" dirty="0"/>
          </a:p>
          <a:p>
            <a:pPr eaLnBrk="1" hangingPunct="1"/>
            <a:r>
              <a:rPr lang="en-US" dirty="0"/>
              <a:t>PhD in Wireless Sensor Networks</a:t>
            </a:r>
          </a:p>
          <a:p>
            <a:pPr eaLnBrk="1" hangingPunct="1"/>
            <a:r>
              <a:rPr lang="en-US" noProof="0" dirty="0"/>
              <a:t>Masters Degree in Business Admin</a:t>
            </a:r>
          </a:p>
          <a:p>
            <a:pPr eaLnBrk="1" hangingPunct="1"/>
            <a:r>
              <a:rPr lang="en-US" noProof="0" dirty="0"/>
              <a:t>Honours Degree in Telecommunications</a:t>
            </a:r>
          </a:p>
          <a:p>
            <a:pPr eaLnBrk="1" hangingPunct="1"/>
            <a:r>
              <a:rPr lang="en-US" noProof="0" dirty="0"/>
              <a:t>Ordinary Degree in Electronics</a:t>
            </a:r>
          </a:p>
          <a:p>
            <a:pPr eaLnBrk="1" hangingPunct="1"/>
            <a:r>
              <a:rPr lang="en-US" noProof="0" dirty="0"/>
              <a:t>Research interests:</a:t>
            </a:r>
          </a:p>
          <a:p>
            <a:pPr lvl="1" eaLnBrk="1" hangingPunct="1"/>
            <a:r>
              <a:rPr lang="en-US" noProof="0" dirty="0"/>
              <a:t>Mobile systems, networks, security, analytics</a:t>
            </a:r>
          </a:p>
          <a:p>
            <a:pPr lvl="1" eaLnBrk="1" hangingPunct="1"/>
            <a:r>
              <a:rPr lang="en-US" noProof="0" dirty="0"/>
              <a:t>Computer networking, wireless communications </a:t>
            </a:r>
          </a:p>
          <a:p>
            <a:pPr lvl="1" eaLnBrk="1" hangingPunct="1"/>
            <a:r>
              <a:rPr lang="en-US" noProof="0" dirty="0"/>
              <a:t>Extended Reality, Cyber Physical systems</a:t>
            </a: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5C397D0B-5A48-F843-94FC-33F8EF622EDC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3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14300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Windows Operating Systems</a:t>
            </a:r>
          </a:p>
          <a:p>
            <a:endParaRPr lang="en-US" sz="2400" b="1" u="sng" dirty="0"/>
          </a:p>
          <a:p>
            <a:endParaRPr lang="en-US" sz="24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0" y="2057400"/>
            <a:ext cx="869673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066801"/>
            <a:ext cx="57150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Apple Operating 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62200"/>
            <a:ext cx="8828383" cy="1600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18" y="4572000"/>
            <a:ext cx="2455697" cy="129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650" y="5890788"/>
            <a:ext cx="1675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OS X Mavericks -2013</a:t>
            </a:r>
          </a:p>
        </p:txBody>
      </p:sp>
    </p:spTree>
    <p:extLst>
      <p:ext uri="{BB962C8B-B14F-4D97-AF65-F5344CB8AC3E}">
        <p14:creationId xmlns:p14="http://schemas.microsoft.com/office/powerpoint/2010/main" val="1231964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1430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Unix Operating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685" y="2286000"/>
            <a:ext cx="7772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Ken Thompson, Dennis Ritchie  -- Bell Labs 1969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edition in C, portable OS 1973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Mostly used in Bell Labs by 1975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Solaris, AIX, XP-UX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Internet, Server, Networks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Apple Mac OS certified to Unix 03 Kernel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44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066801"/>
            <a:ext cx="5638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Linux Operating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905000"/>
            <a:ext cx="746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Linus Torvalds  created MINIX 1991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Free, Open Source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First Linux Kernel September 1991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Small and medium size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38600"/>
            <a:ext cx="62865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31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Performance Over 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727" y="1600200"/>
            <a:ext cx="786254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99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Operating Systems:</a:t>
            </a:r>
            <a:br>
              <a:rPr lang="en-US" dirty="0"/>
            </a:br>
            <a:r>
              <a:rPr lang="en-US" dirty="0"/>
              <a:t>Computers Were Very Expensive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application at a time</a:t>
            </a:r>
          </a:p>
          <a:p>
            <a:pPr lvl="1"/>
            <a:r>
              <a:rPr lang="en-US" dirty="0"/>
              <a:t>Had complete control of hardware</a:t>
            </a:r>
          </a:p>
          <a:p>
            <a:pPr lvl="1"/>
            <a:r>
              <a:rPr lang="en-US" dirty="0"/>
              <a:t>Runtime library was a primitive OS</a:t>
            </a:r>
          </a:p>
          <a:p>
            <a:pPr lvl="1"/>
            <a:r>
              <a:rPr lang="en-US" dirty="0"/>
              <a:t>Users would stand in line to use the computer</a:t>
            </a:r>
          </a:p>
          <a:p>
            <a:r>
              <a:rPr lang="en-US" dirty="0"/>
              <a:t>Batch systems</a:t>
            </a:r>
          </a:p>
          <a:p>
            <a:pPr lvl="1"/>
            <a:r>
              <a:rPr lang="en-US" dirty="0"/>
              <a:t>Keep CPU busy by having a queue of jobs</a:t>
            </a:r>
          </a:p>
          <a:p>
            <a:pPr lvl="1"/>
            <a:r>
              <a:rPr lang="en-US" dirty="0"/>
              <a:t>OS would load next job while current one runs</a:t>
            </a:r>
          </a:p>
          <a:p>
            <a:pPr lvl="1"/>
            <a:r>
              <a:rPr lang="en-US" dirty="0"/>
              <a:t>Users would submit jobs and wait </a:t>
            </a:r>
          </a:p>
        </p:txBody>
      </p:sp>
    </p:spTree>
    <p:extLst>
      <p:ext uri="{BB962C8B-B14F-4D97-AF65-F5344CB8AC3E}">
        <p14:creationId xmlns:p14="http://schemas.microsoft.com/office/powerpoint/2010/main" val="372829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Time-Sharing Operating Systems:</a:t>
            </a:r>
            <a:br>
              <a:rPr lang="en-US" dirty="0"/>
            </a:br>
            <a:r>
              <a:rPr lang="en-US" dirty="0"/>
              <a:t>Computers and People Both Expensive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/>
          </a:p>
          <a:p>
            <a:r>
              <a:rPr lang="en-US" dirty="0"/>
              <a:t>Multiple users on computer at same time</a:t>
            </a:r>
          </a:p>
          <a:p>
            <a:pPr lvl="1"/>
            <a:r>
              <a:rPr lang="en-US" dirty="0"/>
              <a:t>Multiprogramming: run multiple programs at same time</a:t>
            </a:r>
          </a:p>
          <a:p>
            <a:pPr lvl="1"/>
            <a:r>
              <a:rPr lang="en-US" dirty="0"/>
              <a:t>Interactive performance: try to complete everyone’s tasks quickly</a:t>
            </a:r>
          </a:p>
          <a:p>
            <a:pPr lvl="1"/>
            <a:r>
              <a:rPr lang="en-US" dirty="0"/>
              <a:t>As computers became cheaper, more important to optimize for user time, not computer time</a:t>
            </a:r>
          </a:p>
        </p:txBody>
      </p:sp>
    </p:spTree>
    <p:extLst>
      <p:ext uri="{BB962C8B-B14F-4D97-AF65-F5344CB8AC3E}">
        <p14:creationId xmlns:p14="http://schemas.microsoft.com/office/powerpoint/2010/main" val="1514945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Operating Systems:</a:t>
            </a:r>
            <a:br>
              <a:rPr lang="en-US" dirty="0"/>
            </a:br>
            <a:r>
              <a:rPr lang="en-US" dirty="0"/>
              <a:t>Computers Are Cheap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Smartphones</a:t>
            </a:r>
          </a:p>
          <a:p>
            <a:r>
              <a:rPr lang="en-US" dirty="0"/>
              <a:t>Embedded systems</a:t>
            </a:r>
          </a:p>
          <a:p>
            <a:r>
              <a:rPr lang="en-US" dirty="0"/>
              <a:t>Laptops</a:t>
            </a:r>
          </a:p>
          <a:p>
            <a:r>
              <a:rPr lang="en-US" dirty="0"/>
              <a:t>Tablets</a:t>
            </a:r>
          </a:p>
          <a:p>
            <a:r>
              <a:rPr lang="en-US" dirty="0"/>
              <a:t>Virtual machines</a:t>
            </a:r>
          </a:p>
          <a:p>
            <a:r>
              <a:rPr lang="en-US" dirty="0"/>
              <a:t>Data center servers</a:t>
            </a:r>
          </a:p>
        </p:txBody>
      </p:sp>
    </p:spTree>
    <p:extLst>
      <p:ext uri="{BB962C8B-B14F-4D97-AF65-F5344CB8AC3E}">
        <p14:creationId xmlns:p14="http://schemas.microsoft.com/office/powerpoint/2010/main" val="735148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Tomorrow’s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Giant-scale data centers</a:t>
            </a:r>
          </a:p>
          <a:p>
            <a:r>
              <a:rPr lang="en-US" dirty="0"/>
              <a:t>Increasing numbers of processors per computer</a:t>
            </a:r>
          </a:p>
          <a:p>
            <a:r>
              <a:rPr lang="en-US" dirty="0"/>
              <a:t>Increasing numbers of computers per user</a:t>
            </a:r>
          </a:p>
          <a:p>
            <a:r>
              <a:rPr lang="en-US" dirty="0"/>
              <a:t>Very large </a:t>
            </a:r>
            <a:r>
              <a:rPr lang="en-US"/>
              <a:t>scale storage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46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Outline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Course Information</a:t>
            </a:r>
          </a:p>
          <a:p>
            <a:pPr eaLnBrk="1" hangingPunct="1"/>
            <a:r>
              <a:rPr lang="en-US" noProof="0" dirty="0"/>
              <a:t>What is an OS?</a:t>
            </a:r>
          </a:p>
          <a:p>
            <a:pPr eaLnBrk="1" hangingPunct="1"/>
            <a:r>
              <a:rPr lang="en-US" noProof="0" dirty="0"/>
              <a:t>History of OSes</a:t>
            </a:r>
          </a:p>
          <a:p>
            <a:pPr eaLnBrk="1" hangingPunct="1"/>
            <a:r>
              <a:rPr lang="en-US" b="1" noProof="0" dirty="0"/>
              <a:t>Hardware Review</a:t>
            </a:r>
          </a:p>
          <a:p>
            <a:pPr eaLnBrk="1" hangingPunct="1"/>
            <a:r>
              <a:rPr lang="en-US" noProof="0" dirty="0"/>
              <a:t>A Typical UNIX</a:t>
            </a:r>
          </a:p>
          <a:p>
            <a:pPr eaLnBrk="1" hangingPunct="1"/>
            <a:r>
              <a:rPr lang="en-US" noProof="0" dirty="0"/>
              <a:t>Dual-Mode CPU Operations</a:t>
            </a:r>
          </a:p>
          <a:p>
            <a:pPr eaLnBrk="1" hangingPunct="1"/>
            <a:r>
              <a:rPr lang="en-US" noProof="0" dirty="0"/>
              <a:t>Interrupts and System Calls</a:t>
            </a:r>
          </a:p>
          <a:p>
            <a:pPr eaLnBrk="1" hangingPunct="1"/>
            <a:r>
              <a:rPr lang="en-US" noProof="0" dirty="0"/>
              <a:t>OS Major Components</a:t>
            </a:r>
          </a:p>
          <a:p>
            <a:pPr eaLnBrk="1" hangingPunct="1"/>
            <a:endParaRPr lang="en-US" noProof="0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D686A82-8012-3D4F-BF3F-848A0DD9D54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39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521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ChangeArrowheads="1"/>
          </p:cNvSpPr>
          <p:nvPr/>
        </p:nvSpPr>
        <p:spPr bwMode="auto">
          <a:xfrm>
            <a:off x="838200" y="3048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4000" b="1" dirty="0">
                <a:solidFill>
                  <a:srgbClr val="FF0000"/>
                </a:solidFill>
              </a:rPr>
              <a:t>Assessments</a:t>
            </a:r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496887" y="2472048"/>
            <a:ext cx="7840662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571500" indent="-5715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9300" indent="-28575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en-US" sz="2800" b="1" dirty="0"/>
              <a:t>Assignments – 50%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Mid-Term Online Assessment 	15%	              	(Week 7)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Mini </a:t>
            </a:r>
            <a:r>
              <a:rPr lang="en-US" altLang="en-US" b="1"/>
              <a:t>Assignment  		</a:t>
            </a:r>
            <a:r>
              <a:rPr lang="en-US" altLang="en-US" b="1" dirty="0"/>
              <a:t>	15%	               (Week 5)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Mini Assignment (labs based)	20%	               (Week 11)</a:t>
            </a:r>
          </a:p>
          <a:p>
            <a:pPr marL="46355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Labs will start in Week 3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Tutorials start in Week 4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 </a:t>
            </a:r>
          </a:p>
        </p:txBody>
      </p:sp>
      <p:sp>
        <p:nvSpPr>
          <p:cNvPr id="23556" name="Text Box 8"/>
          <p:cNvSpPr txBox="1">
            <a:spLocks noChangeArrowheads="1"/>
          </p:cNvSpPr>
          <p:nvPr/>
        </p:nvSpPr>
        <p:spPr bwMode="auto">
          <a:xfrm>
            <a:off x="496887" y="1196752"/>
            <a:ext cx="784066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571500" indent="-5715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9300" indent="-28575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en-US" sz="2800" b="1" dirty="0"/>
              <a:t>Final Assignment - 50%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89608004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noProof="0" dirty="0"/>
              <a:t>Basic (1-CPU) Computer System</a:t>
            </a: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3" cy="4351338"/>
          </a:xfrm>
          <a:noFill/>
          <a:ln w="38100" cmpd="dbl">
            <a:solidFill>
              <a:srgbClr val="CC6600"/>
            </a:solidFill>
            <a:miter lim="800000"/>
            <a:headEnd/>
            <a:tailEnd/>
          </a:ln>
        </p:spPr>
      </p:pic>
      <p:sp>
        <p:nvSpPr>
          <p:cNvPr id="286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B1E4E877-EB7B-5A47-8E10-E745A5E63E26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40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4000" noProof="0" dirty="0"/>
              <a:t>Typical PC (Intel-based) </a:t>
            </a:r>
            <a:br>
              <a:rPr lang="en-US" sz="4000" noProof="0" dirty="0"/>
            </a:br>
            <a:r>
              <a:rPr lang="en-US" sz="4000" noProof="0" dirty="0"/>
              <a:t>Computer Structure</a:t>
            </a:r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3" cy="4351338"/>
          </a:xfrm>
          <a:noFill/>
          <a:ln w="38100" cmpd="dbl">
            <a:solidFill>
              <a:srgbClr val="CC6600"/>
            </a:solidFill>
            <a:miter lim="800000"/>
            <a:headEnd/>
            <a:tailEnd/>
          </a:ln>
        </p:spPr>
      </p:pic>
      <p:sp>
        <p:nvSpPr>
          <p:cNvPr id="296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78426492-2C57-FC46-B99E-46BD2137D543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41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noProof="0" dirty="0"/>
              <a:t>Typical Memory Storage Structure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A67A0ACF-4876-F841-96C3-3D1FCB6BC3AB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42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30726" name="Rectangle 8"/>
          <p:cNvSpPr>
            <a:spLocks noChangeArrowheads="1"/>
          </p:cNvSpPr>
          <p:nvPr/>
        </p:nvSpPr>
        <p:spPr bwMode="auto">
          <a:xfrm>
            <a:off x="491532" y="4876800"/>
            <a:ext cx="8296976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3000" dirty="0">
                <a:latin typeface="Palatino Linotype" panose="02040502050505030304" pitchFamily="18" charset="0"/>
                <a:ea typeface="Times New Roman"/>
              </a:rPr>
              <a:t>When you program, have you </a:t>
            </a:r>
            <a:r>
              <a:rPr lang="en-US" sz="3000">
                <a:latin typeface="Palatino Linotype" panose="02040502050505030304" pitchFamily="18" charset="0"/>
                <a:ea typeface="Times New Roman"/>
              </a:rPr>
              <a:t>thought about</a:t>
            </a:r>
            <a:endParaRPr lang="en-US" sz="3000" dirty="0">
              <a:latin typeface="Palatino Linotype" panose="02040502050505030304" pitchFamily="18" charset="0"/>
              <a:ea typeface="Times New Roman"/>
            </a:endParaRPr>
          </a:p>
          <a:p>
            <a:pPr marL="914400" lvl="1" indent="-457200" eaLnBrk="1" hangingPunct="1">
              <a:spcBef>
                <a:spcPct val="20000"/>
              </a:spcBef>
              <a:buFont typeface=".AppleSystemUIFont" charset="-120"/>
              <a:buChar char="–"/>
            </a:pPr>
            <a:r>
              <a:rPr lang="en-US" sz="2600" dirty="0">
                <a:latin typeface="Palatino Linotype" panose="02040502050505030304" pitchFamily="18" charset="0"/>
                <a:ea typeface="Times New Roman"/>
              </a:rPr>
              <a:t>Registers?</a:t>
            </a:r>
          </a:p>
          <a:p>
            <a:pPr marL="914400" lvl="1" indent="-457200" eaLnBrk="1" hangingPunct="1">
              <a:spcBef>
                <a:spcPct val="20000"/>
              </a:spcBef>
              <a:buFont typeface=".AppleSystemUIFont" charset="-120"/>
              <a:buChar char="–"/>
            </a:pPr>
            <a:r>
              <a:rPr lang="en-US" sz="2600" dirty="0">
                <a:latin typeface="Palatino Linotype" panose="02040502050505030304" pitchFamily="18" charset="0"/>
                <a:ea typeface="Times New Roman"/>
              </a:rPr>
              <a:t>Disks?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8" y="1582802"/>
            <a:ext cx="8296976" cy="2362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3925498"/>
            <a:ext cx="502791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Magnetic tape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7600" y="3909585"/>
            <a:ext cx="112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10-20 TB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609" y="3909585"/>
            <a:ext cx="129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" charset="0"/>
                <a:ea typeface="Helvetica" charset="0"/>
                <a:cs typeface="Helvetica" charset="0"/>
              </a:rPr>
              <a:t>100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msec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5"/>
          <p:cNvSpPr>
            <a:spLocks noGrp="1" noChangeArrowheads="1"/>
          </p:cNvSpPr>
          <p:nvPr>
            <p:ph type="title"/>
          </p:nvPr>
        </p:nvSpPr>
        <p:spPr>
          <a:xfrm>
            <a:off x="228600" y="147873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noProof="0" dirty="0"/>
              <a:t>Typical Memory in a PC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A67A0ACF-4876-F841-96C3-3D1FCB6BC3AB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43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F1C48-973E-4C38-4499-05AAA116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923299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6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noProof="0" dirty="0"/>
              <a:t>Moving-Head Disk Mechanism</a:t>
            </a:r>
          </a:p>
        </p:txBody>
      </p:sp>
      <p:pic>
        <p:nvPicPr>
          <p:cNvPr id="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4" cy="4351338"/>
          </a:xfrm>
          <a:noFill/>
          <a:ln w="57150" cmpd="thickThin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C3AABDF6-AD18-DC42-9CEA-287CFACC123D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44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Outline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Course Information</a:t>
            </a:r>
          </a:p>
          <a:p>
            <a:pPr eaLnBrk="1" hangingPunct="1"/>
            <a:r>
              <a:rPr lang="en-US" noProof="0" dirty="0"/>
              <a:t>What is an OS?</a:t>
            </a:r>
          </a:p>
          <a:p>
            <a:pPr eaLnBrk="1" hangingPunct="1"/>
            <a:r>
              <a:rPr lang="en-US" noProof="0" dirty="0"/>
              <a:t>History of OSes</a:t>
            </a:r>
          </a:p>
          <a:p>
            <a:pPr eaLnBrk="1" hangingPunct="1"/>
            <a:r>
              <a:rPr lang="en-US" noProof="0" dirty="0"/>
              <a:t>Hardware Review</a:t>
            </a:r>
          </a:p>
          <a:p>
            <a:pPr eaLnBrk="1" hangingPunct="1"/>
            <a:r>
              <a:rPr lang="en-US" b="1" noProof="0" dirty="0"/>
              <a:t>A Typical UNIX</a:t>
            </a:r>
          </a:p>
          <a:p>
            <a:pPr eaLnBrk="1" hangingPunct="1"/>
            <a:r>
              <a:rPr lang="en-US" noProof="0" dirty="0"/>
              <a:t>Dual-Mode CPU Operations</a:t>
            </a:r>
          </a:p>
          <a:p>
            <a:pPr eaLnBrk="1" hangingPunct="1"/>
            <a:r>
              <a:rPr lang="en-US" noProof="0" dirty="0"/>
              <a:t>Interrupts and System Calls</a:t>
            </a:r>
          </a:p>
          <a:p>
            <a:pPr eaLnBrk="1" hangingPunct="1"/>
            <a:r>
              <a:rPr lang="en-US" noProof="0" dirty="0"/>
              <a:t>OS Major Components</a:t>
            </a:r>
          </a:p>
          <a:p>
            <a:pPr eaLnBrk="1" hangingPunct="1"/>
            <a:endParaRPr lang="en-US" noProof="0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D686A82-8012-3D4F-BF3F-848A0DD9D54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45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5213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ehzad\Desktop\OS pre\imgre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421655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Brief History of UNIX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600200"/>
            <a:ext cx="7762875" cy="3043706"/>
          </a:xfrm>
        </p:spPr>
        <p:txBody>
          <a:bodyPr/>
          <a:lstStyle/>
          <a:p>
            <a:r>
              <a:rPr lang="en-IE" dirty="0"/>
              <a:t>Programmers for Bell Labs were working on a project called </a:t>
            </a:r>
            <a:r>
              <a:rPr lang="en-IE" dirty="0" err="1"/>
              <a:t>Multics</a:t>
            </a:r>
            <a:r>
              <a:rPr lang="en-IE" dirty="0"/>
              <a:t>. </a:t>
            </a:r>
          </a:p>
          <a:p>
            <a:r>
              <a:rPr lang="en-IE" dirty="0"/>
              <a:t>But Bell Labs eventually pulled out of this project as it was failing to deliver a useable system at this time.</a:t>
            </a:r>
          </a:p>
          <a:p>
            <a:r>
              <a:rPr lang="en-IE" dirty="0"/>
              <a:t>A group of 4 programmers in AT&amp;T’s Bell labs began to find an alternative.</a:t>
            </a:r>
          </a:p>
          <a:p>
            <a:r>
              <a:rPr lang="en-IE" dirty="0"/>
              <a:t>By April 1969 a system called UNICS was developed and by that summer UNIX was developed.</a:t>
            </a:r>
          </a:p>
        </p:txBody>
      </p:sp>
    </p:spTree>
    <p:extLst>
      <p:ext uri="{BB962C8B-B14F-4D97-AF65-F5344CB8AC3E}">
        <p14:creationId xmlns:p14="http://schemas.microsoft.com/office/powerpoint/2010/main" val="629032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940E-8E1A-644B-8E08-E5965042E692}" type="datetime3">
              <a:rPr lang="en-US" smtClean="0"/>
              <a:pPr/>
              <a:t>27 February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Virginia cs4414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93386" y="6074699"/>
            <a:ext cx="86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PDP-11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2"/>
            <a:ext cx="9144000" cy="7324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67" y="5705367"/>
            <a:ext cx="2095933" cy="400110"/>
          </a:xfrm>
          <a:prstGeom prst="rect">
            <a:avLst/>
          </a:prstGeom>
          <a:solidFill>
            <a:srgbClr val="CCFFCC">
              <a:alpha val="47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Ken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7898" y="758297"/>
            <a:ext cx="2045902" cy="400110"/>
          </a:xfrm>
          <a:prstGeom prst="rect">
            <a:avLst/>
          </a:prstGeom>
          <a:solidFill>
            <a:srgbClr val="CCFFCC">
              <a:alpha val="47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Dennis Ritchie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4003" y="749768"/>
            <a:ext cx="1617997" cy="1015663"/>
          </a:xfrm>
          <a:prstGeom prst="rect">
            <a:avLst/>
          </a:prstGeom>
          <a:solidFill>
            <a:srgbClr val="CCFFCC">
              <a:alpha val="6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PDP-11</a:t>
            </a:r>
          </a:p>
          <a:p>
            <a:pPr algn="ctr"/>
            <a:r>
              <a:rPr lang="en-US" sz="2000" dirty="0"/>
              <a:t>~4KB of 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6480" y="5481767"/>
            <a:ext cx="4572000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/>
              <a:t>Developed in 1969 at AT&amp;T’s Bell laboratories.</a:t>
            </a:r>
          </a:p>
        </p:txBody>
      </p:sp>
    </p:spTree>
    <p:extLst>
      <p:ext uri="{BB962C8B-B14F-4D97-AF65-F5344CB8AC3E}">
        <p14:creationId xmlns:p14="http://schemas.microsoft.com/office/powerpoint/2010/main" val="3465590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0600" y="1600200"/>
            <a:ext cx="1033477" cy="32316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white"/>
                </a:solidFill>
                <a:latin typeface="Trebuchet MS" panose="020B0603020202020204"/>
              </a:rPr>
              <a:t>1969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white"/>
                </a:solidFill>
                <a:latin typeface="Verdana"/>
              </a:rPr>
              <a:t>The Beginning</a:t>
            </a:r>
            <a:endParaRPr lang="en-GB" sz="750" b="1" dirty="0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1813" y="3232934"/>
            <a:ext cx="859595" cy="438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1986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Unix system V Release 3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3632" y="1756094"/>
            <a:ext cx="1026114" cy="323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1971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First Edition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8013" y="3228312"/>
            <a:ext cx="847101" cy="438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1984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Unix system V Release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5246" y="1699942"/>
            <a:ext cx="1026114" cy="438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1973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Fourth </a:t>
            </a: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Edition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Rewritten in 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28907" y="3051567"/>
            <a:ext cx="877699" cy="323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1983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Unix system 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3548" y="1757651"/>
            <a:ext cx="1026114" cy="323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1975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Sixth </a:t>
            </a: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Edition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43515" y="3051567"/>
            <a:ext cx="905513" cy="323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1982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Unix system IV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8152" y="1766132"/>
            <a:ext cx="1026114" cy="323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1979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Seventh Edition</a:t>
            </a:r>
            <a:endParaRPr lang="en-GB" sz="750" b="1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8365" y="3051567"/>
            <a:ext cx="875020" cy="323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1981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Unix system III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56856" y="3997573"/>
            <a:ext cx="975178" cy="438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1987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Unix system V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Release 3,2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4211" y="3997573"/>
            <a:ext cx="925924" cy="438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1988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Unix system V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Release 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0172" y="3997573"/>
            <a:ext cx="1026114" cy="438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1992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Novell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Unixware 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98104" y="4728491"/>
            <a:ext cx="1026114" cy="438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2001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SCO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Open Unix 8.0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40304" y="3996451"/>
            <a:ext cx="1026114" cy="438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1995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Novell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750" b="1" dirty="0">
                <a:solidFill>
                  <a:prstClr val="black"/>
                </a:solidFill>
                <a:latin typeface="Trebuchet MS" panose="020B0603020202020204"/>
              </a:rPr>
              <a:t>Unixware 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88681" y="4726040"/>
            <a:ext cx="1026114" cy="4385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750" b="1" dirty="0">
                <a:solidFill>
                  <a:prstClr val="black"/>
                </a:solidFill>
                <a:latin typeface="Trebuchet MS" panose="020B0603020202020204"/>
              </a:rPr>
              <a:t>1998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750" b="1" dirty="0">
                <a:solidFill>
                  <a:prstClr val="black"/>
                </a:solidFill>
                <a:latin typeface="Trebuchet MS" panose="020B0603020202020204"/>
              </a:rPr>
              <a:t>SCO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t-IT" sz="750" b="1" dirty="0">
                <a:solidFill>
                  <a:prstClr val="black"/>
                </a:solidFill>
                <a:latin typeface="Trebuchet MS" panose="020B0603020202020204"/>
              </a:rPr>
              <a:t>Unixware 7.0</a:t>
            </a:r>
          </a:p>
        </p:txBody>
      </p:sp>
      <p:cxnSp>
        <p:nvCxnSpPr>
          <p:cNvPr id="22" name="Straight Arrow Connector 21"/>
          <p:cNvCxnSpPr>
            <a:stCxn id="6" idx="3"/>
            <a:endCxn id="8" idx="1"/>
          </p:cNvCxnSpPr>
          <p:nvPr/>
        </p:nvCxnSpPr>
        <p:spPr>
          <a:xfrm>
            <a:off x="2024077" y="1750241"/>
            <a:ext cx="319556" cy="15589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3"/>
            <a:endCxn id="10" idx="1"/>
          </p:cNvCxnSpPr>
          <p:nvPr/>
        </p:nvCxnSpPr>
        <p:spPr>
          <a:xfrm>
            <a:off x="3369747" y="1906135"/>
            <a:ext cx="265499" cy="155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3"/>
            <a:endCxn id="12" idx="1"/>
          </p:cNvCxnSpPr>
          <p:nvPr/>
        </p:nvCxnSpPr>
        <p:spPr>
          <a:xfrm>
            <a:off x="4661360" y="1907692"/>
            <a:ext cx="232189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14" idx="1"/>
          </p:cNvCxnSpPr>
          <p:nvPr/>
        </p:nvCxnSpPr>
        <p:spPr>
          <a:xfrm>
            <a:off x="5919662" y="1907692"/>
            <a:ext cx="178490" cy="848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4" idx="3"/>
            <a:endCxn id="15" idx="3"/>
          </p:cNvCxnSpPr>
          <p:nvPr/>
        </p:nvCxnSpPr>
        <p:spPr>
          <a:xfrm>
            <a:off x="7124266" y="1916173"/>
            <a:ext cx="309119" cy="1285436"/>
          </a:xfrm>
          <a:prstGeom prst="bentConnector3">
            <a:avLst>
              <a:gd name="adj1" fmla="val 155464"/>
            </a:avLst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1"/>
            <a:endCxn id="13" idx="3"/>
          </p:cNvCxnSpPr>
          <p:nvPr/>
        </p:nvCxnSpPr>
        <p:spPr>
          <a:xfrm flipH="1" flipV="1">
            <a:off x="6449028" y="3200167"/>
            <a:ext cx="109337" cy="144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1" idx="3"/>
          </p:cNvCxnSpPr>
          <p:nvPr/>
        </p:nvCxnSpPr>
        <p:spPr>
          <a:xfrm flipH="1">
            <a:off x="5406606" y="3200166"/>
            <a:ext cx="13691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1"/>
            <a:endCxn id="9" idx="3"/>
          </p:cNvCxnSpPr>
          <p:nvPr/>
        </p:nvCxnSpPr>
        <p:spPr>
          <a:xfrm flipH="1">
            <a:off x="4195114" y="3200167"/>
            <a:ext cx="333793" cy="23589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1"/>
            <a:endCxn id="7" idx="3"/>
          </p:cNvCxnSpPr>
          <p:nvPr/>
        </p:nvCxnSpPr>
        <p:spPr>
          <a:xfrm flipH="1">
            <a:off x="3171408" y="3436062"/>
            <a:ext cx="176605" cy="462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1"/>
            <a:endCxn id="16" idx="1"/>
          </p:cNvCxnSpPr>
          <p:nvPr/>
        </p:nvCxnSpPr>
        <p:spPr>
          <a:xfrm rot="10800000" flipV="1">
            <a:off x="2156855" y="3440683"/>
            <a:ext cx="154958" cy="764639"/>
          </a:xfrm>
          <a:prstGeom prst="bentConnector3">
            <a:avLst>
              <a:gd name="adj1" fmla="val 210643"/>
            </a:avLst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  <a:endCxn id="17" idx="1"/>
          </p:cNvCxnSpPr>
          <p:nvPr/>
        </p:nvCxnSpPr>
        <p:spPr>
          <a:xfrm>
            <a:off x="3132034" y="4205322"/>
            <a:ext cx="572177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8" idx="1"/>
          </p:cNvCxnSpPr>
          <p:nvPr/>
        </p:nvCxnSpPr>
        <p:spPr>
          <a:xfrm>
            <a:off x="4630134" y="4205322"/>
            <a:ext cx="230038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3"/>
            <a:endCxn id="20" idx="1"/>
          </p:cNvCxnSpPr>
          <p:nvPr/>
        </p:nvCxnSpPr>
        <p:spPr>
          <a:xfrm flipV="1">
            <a:off x="5886286" y="4204201"/>
            <a:ext cx="254018" cy="112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0" idx="3"/>
            <a:endCxn id="21" idx="3"/>
          </p:cNvCxnSpPr>
          <p:nvPr/>
        </p:nvCxnSpPr>
        <p:spPr>
          <a:xfrm flipH="1">
            <a:off x="6814795" y="4204201"/>
            <a:ext cx="351623" cy="729589"/>
          </a:xfrm>
          <a:prstGeom prst="bentConnector3">
            <a:avLst>
              <a:gd name="adj1" fmla="val -48760"/>
            </a:avLst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1"/>
            <a:endCxn id="19" idx="3"/>
          </p:cNvCxnSpPr>
          <p:nvPr/>
        </p:nvCxnSpPr>
        <p:spPr>
          <a:xfrm flipH="1">
            <a:off x="5124218" y="4933790"/>
            <a:ext cx="664463" cy="245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32846" y="2414272"/>
            <a:ext cx="1026114" cy="323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1985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Eight Edition</a:t>
            </a:r>
            <a:endParaRPr lang="en-GB" sz="750" b="1" dirty="0">
              <a:solidFill>
                <a:prstClr val="black"/>
              </a:solidFill>
              <a:latin typeface="Trebuchet MS" panose="020B0603020202020204"/>
            </a:endParaRPr>
          </a:p>
        </p:txBody>
      </p:sp>
      <p:cxnSp>
        <p:nvCxnSpPr>
          <p:cNvPr id="38" name="Straight Arrow Connector 213"/>
          <p:cNvCxnSpPr>
            <a:stCxn id="37" idx="3"/>
            <a:endCxn id="14" idx="2"/>
          </p:cNvCxnSpPr>
          <p:nvPr/>
        </p:nvCxnSpPr>
        <p:spPr>
          <a:xfrm flipV="1">
            <a:off x="4558960" y="2066214"/>
            <a:ext cx="2052249" cy="498099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95890" y="2414272"/>
            <a:ext cx="1026114" cy="323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1986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Ninth Edition</a:t>
            </a:r>
            <a:endParaRPr lang="en-GB" sz="750" b="1" dirty="0">
              <a:solidFill>
                <a:prstClr val="black"/>
              </a:solidFill>
              <a:latin typeface="Trebuchet MS" panose="020B0603020202020204"/>
            </a:endParaRPr>
          </a:p>
        </p:txBody>
      </p:sp>
      <p:cxnSp>
        <p:nvCxnSpPr>
          <p:cNvPr id="40" name="Straight Arrow Connector 39"/>
          <p:cNvCxnSpPr>
            <a:stCxn id="37" idx="1"/>
            <a:endCxn id="39" idx="3"/>
          </p:cNvCxnSpPr>
          <p:nvPr/>
        </p:nvCxnSpPr>
        <p:spPr>
          <a:xfrm flipH="1">
            <a:off x="3322004" y="2564313"/>
            <a:ext cx="210842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58282" y="2752173"/>
            <a:ext cx="887594" cy="3231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1989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750" b="1" dirty="0">
                <a:solidFill>
                  <a:prstClr val="black"/>
                </a:solidFill>
                <a:latin typeface="Trebuchet MS" panose="020B0603020202020204"/>
              </a:rPr>
              <a:t>Tenth Edition</a:t>
            </a:r>
            <a:endParaRPr lang="en-GB" sz="750" b="1" dirty="0">
              <a:solidFill>
                <a:prstClr val="black"/>
              </a:solidFill>
              <a:latin typeface="Trebuchet MS" panose="020B0603020202020204"/>
            </a:endParaRPr>
          </a:p>
        </p:txBody>
      </p:sp>
      <p:cxnSp>
        <p:nvCxnSpPr>
          <p:cNvPr id="42" name="Straight Arrow Connector 368"/>
          <p:cNvCxnSpPr>
            <a:stCxn id="39" idx="1"/>
            <a:endCxn id="41" idx="1"/>
          </p:cNvCxnSpPr>
          <p:nvPr/>
        </p:nvCxnSpPr>
        <p:spPr>
          <a:xfrm rot="10800000" flipV="1">
            <a:off x="1158283" y="2564313"/>
            <a:ext cx="1137608" cy="337901"/>
          </a:xfrm>
          <a:prstGeom prst="bentConnector3">
            <a:avLst>
              <a:gd name="adj1" fmla="val 115071"/>
            </a:avLst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303575" y="240108"/>
            <a:ext cx="6447501" cy="990600"/>
          </a:xfrm>
        </p:spPr>
        <p:txBody>
          <a:bodyPr/>
          <a:lstStyle/>
          <a:p>
            <a:r>
              <a:rPr lang="en-IE" dirty="0"/>
              <a:t>Release timeline</a:t>
            </a:r>
          </a:p>
        </p:txBody>
      </p:sp>
    </p:spTree>
    <p:extLst>
      <p:ext uri="{BB962C8B-B14F-4D97-AF65-F5344CB8AC3E}">
        <p14:creationId xmlns:p14="http://schemas.microsoft.com/office/powerpoint/2010/main" val="2672398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65645" y="181707"/>
            <a:ext cx="6447501" cy="990600"/>
          </a:xfrm>
        </p:spPr>
        <p:txBody>
          <a:bodyPr/>
          <a:lstStyle/>
          <a:p>
            <a:r>
              <a:rPr lang="en-IE" dirty="0"/>
              <a:t>UNIX based systems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6629400" cy="4970322"/>
          </a:xfrm>
        </p:spPr>
      </p:pic>
    </p:spTree>
    <p:extLst>
      <p:ext uri="{BB962C8B-B14F-4D97-AF65-F5344CB8AC3E}">
        <p14:creationId xmlns:p14="http://schemas.microsoft.com/office/powerpoint/2010/main" val="36302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4294967295"/>
          </p:nvPr>
        </p:nvSpPr>
        <p:spPr>
          <a:xfrm>
            <a:off x="431800" y="1125538"/>
            <a:ext cx="8255000" cy="56388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Be </a:t>
            </a:r>
            <a:r>
              <a:rPr lang="en-US" altLang="en-US" dirty="0">
                <a:solidFill>
                  <a:srgbClr val="0000FF"/>
                </a:solidFill>
              </a:rPr>
              <a:t>on time </a:t>
            </a:r>
            <a:r>
              <a:rPr lang="en-US" altLang="en-US" dirty="0"/>
              <a:t>(if you are late enter the class quietly)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Your ringtone is not that great! (</a:t>
            </a:r>
            <a:r>
              <a:rPr lang="en-US" altLang="en-US" dirty="0">
                <a:solidFill>
                  <a:srgbClr val="0000FF"/>
                </a:solidFill>
              </a:rPr>
              <a:t>phones off</a:t>
            </a:r>
            <a:r>
              <a:rPr lang="en-US" altLang="en-US" dirty="0"/>
              <a:t> or muted)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All online lectures are recorded….be mindful of that.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Have a webcam, no need to be on all the time. 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eaLnBrk="1" hangingPunct="1"/>
            <a:r>
              <a:rPr lang="en-US" altLang="en-US" dirty="0"/>
              <a:t>You can do without Facebook/</a:t>
            </a:r>
            <a:r>
              <a:rPr lang="en-US" altLang="en-US" dirty="0" err="1"/>
              <a:t>Youtube</a:t>
            </a:r>
            <a:r>
              <a:rPr lang="en-US" altLang="en-US" dirty="0"/>
              <a:t>/Twitter </a:t>
            </a:r>
          </a:p>
          <a:p>
            <a:pPr marL="0" indent="0" eaLnBrk="1" hangingPunct="1">
              <a:buNone/>
            </a:pPr>
            <a:r>
              <a:rPr lang="en-US" altLang="en-US" dirty="0"/>
              <a:t>         –  If you have to, don</a:t>
            </a:r>
            <a:r>
              <a:rPr lang="ja-JP" altLang="en-US" dirty="0"/>
              <a:t>’</a:t>
            </a:r>
            <a:r>
              <a:rPr lang="en-US" altLang="ja-JP" dirty="0"/>
              <a:t>t disturb your peers</a:t>
            </a:r>
          </a:p>
          <a:p>
            <a:pPr eaLnBrk="1" hangingPunct="1"/>
            <a:r>
              <a:rPr lang="en-US" altLang="en-US" dirty="0"/>
              <a:t>Interrupt for questions there is no dumb question….So they say!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Feel free to contribute....Anytime!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</a:p>
        </p:txBody>
      </p:sp>
      <p:sp>
        <p:nvSpPr>
          <p:cNvPr id="24577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80010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Class/Lab Etiquette   </a:t>
            </a:r>
          </a:p>
        </p:txBody>
      </p:sp>
    </p:spTree>
    <p:extLst>
      <p:ext uri="{BB962C8B-B14F-4D97-AF65-F5344CB8AC3E}">
        <p14:creationId xmlns:p14="http://schemas.microsoft.com/office/powerpoint/2010/main" val="509265976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UNIX based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4114800" cy="4351338"/>
          </a:xfrm>
        </p:spPr>
        <p:txBody>
          <a:bodyPr>
            <a:normAutofit/>
          </a:bodyPr>
          <a:lstStyle/>
          <a:p>
            <a:r>
              <a:rPr lang="en-IE" dirty="0"/>
              <a:t>Since it began to escape from AT&amp;T's Bell Laboratories in the early 1970's, the success of the UNIX operating system has led to many different versions.</a:t>
            </a:r>
          </a:p>
          <a:p>
            <a:r>
              <a:rPr lang="en-IE" dirty="0"/>
              <a:t>Universities, research institutes, government bodies and computer companies all began using the powerful UNIX system to develop many of the technologies.</a:t>
            </a:r>
          </a:p>
          <a:p>
            <a:r>
              <a:rPr lang="en-IE" dirty="0"/>
              <a:t>Soon all the large vendors, and many smaller ones, were marketing their own, versions of the UNIX system.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1DF44-FC81-F4C5-B493-8659ACDB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590800"/>
            <a:ext cx="4005379" cy="25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0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8067" y="136260"/>
            <a:ext cx="6447501" cy="990600"/>
          </a:xfrm>
        </p:spPr>
        <p:txBody>
          <a:bodyPr/>
          <a:lstStyle/>
          <a:p>
            <a:r>
              <a:rPr lang="en-IE" dirty="0"/>
              <a:t>UNIX architecture</a:t>
            </a:r>
          </a:p>
        </p:txBody>
      </p:sp>
      <p:pic>
        <p:nvPicPr>
          <p:cNvPr id="14" name="Picture 2" descr="C:\Users\Behzad\Desktop\OS pre\Kernel6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92" y="2686558"/>
            <a:ext cx="2268252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ine 6"/>
          <p:cNvSpPr>
            <a:spLocks noChangeShapeType="1"/>
          </p:cNvSpPr>
          <p:nvPr/>
        </p:nvSpPr>
        <p:spPr bwMode="auto">
          <a:xfrm flipV="1">
            <a:off x="1550591" y="3777634"/>
            <a:ext cx="1873214" cy="214544"/>
          </a:xfrm>
          <a:prstGeom prst="line">
            <a:avLst/>
          </a:prstGeom>
          <a:ln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endParaRPr lang="en-IE" sz="1500">
              <a:solidFill>
                <a:prstClr val="black"/>
              </a:solidFill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4740556" y="2532495"/>
            <a:ext cx="579005" cy="323165"/>
          </a:xfrm>
          <a:prstGeom prst="rect">
            <a:avLst/>
          </a:prstGeom>
          <a:solidFill>
            <a:sysClr val="window" lastClr="FFFFFF"/>
          </a:solidFill>
          <a:ln w="26425" cap="flat" cmpd="sng" algn="ctr">
            <a:solidFill>
              <a:sysClr val="windowText" lastClr="000000"/>
            </a:solidFill>
            <a:prstDash val="solid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Shell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flipV="1">
            <a:off x="3747843" y="2832576"/>
            <a:ext cx="1080121" cy="540061"/>
          </a:xfrm>
          <a:prstGeom prst="line">
            <a:avLst/>
          </a:prstGeom>
          <a:ln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endParaRPr lang="en-IE" sz="1500">
              <a:solidFill>
                <a:prstClr val="black"/>
              </a:solidFill>
            </a:endParaRP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5218199" y="4398751"/>
            <a:ext cx="849913" cy="323165"/>
          </a:xfrm>
          <a:prstGeom prst="rect">
            <a:avLst/>
          </a:prstGeom>
          <a:solidFill>
            <a:sysClr val="window" lastClr="FFFFFF"/>
          </a:solidFill>
          <a:ln w="26425" cap="flat" cmpd="sng" algn="ctr">
            <a:solidFill>
              <a:sysClr val="windowText" lastClr="000000"/>
            </a:solidFill>
            <a:prstDash val="solid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/>
            <a:r>
              <a:rPr lang="en-US" altLang="en-US" sz="1500" dirty="0">
                <a:solidFill>
                  <a:prstClr val="black"/>
                </a:solidFill>
              </a:rPr>
              <a:t>Utilities </a:t>
            </a: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>
            <a:off x="4395915" y="4142220"/>
            <a:ext cx="822284" cy="385188"/>
          </a:xfrm>
          <a:prstGeom prst="line">
            <a:avLst/>
          </a:prstGeom>
          <a:ln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endParaRPr lang="en-IE" sz="1500">
              <a:solidFill>
                <a:prstClr val="black"/>
              </a:solidFill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932826" y="3842137"/>
            <a:ext cx="707245" cy="323165"/>
          </a:xfrm>
          <a:prstGeom prst="rect">
            <a:avLst/>
          </a:prstGeom>
          <a:solidFill>
            <a:sysClr val="window" lastClr="FFFFFF"/>
          </a:solidFill>
          <a:ln w="26425" cap="flat" cmpd="sng" algn="ctr">
            <a:solidFill>
              <a:sysClr val="windowText" lastClr="000000"/>
            </a:solidFill>
            <a:prstDash val="solid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3613435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886700" cy="685800"/>
          </a:xfrm>
        </p:spPr>
        <p:txBody>
          <a:bodyPr/>
          <a:lstStyle/>
          <a:p>
            <a:r>
              <a:rPr lang="en-US" dirty="0"/>
              <a:t>Layered Operating System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708" r="13089" b="708"/>
          <a:stretch>
            <a:fillRect/>
          </a:stretch>
        </p:blipFill>
        <p:spPr bwMode="auto">
          <a:xfrm>
            <a:off x="2057400" y="990600"/>
            <a:ext cx="5300663" cy="5308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28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41252"/>
            <a:ext cx="6447501" cy="990600"/>
          </a:xfrm>
        </p:spPr>
        <p:txBody>
          <a:bodyPr/>
          <a:lstStyle/>
          <a:p>
            <a:r>
              <a:rPr lang="en-IE" dirty="0"/>
              <a:t>UNIX architecture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1000" y="838200"/>
            <a:ext cx="8077200" cy="4110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342900" fontAlgn="auto">
              <a:spcBef>
                <a:spcPts val="750"/>
              </a:spcBef>
              <a:buClr>
                <a:srgbClr val="5FCBEF"/>
              </a:buClr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Kernel</a:t>
            </a: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File management</a:t>
            </a: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Memory management</a:t>
            </a: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IO management</a:t>
            </a: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Process management</a:t>
            </a:r>
          </a:p>
          <a:p>
            <a:pPr marL="257175" indent="-257175" defTabSz="342900" fontAlgn="auto">
              <a:spcBef>
                <a:spcPts val="750"/>
              </a:spcBef>
              <a:buClr>
                <a:srgbClr val="5FCBEF"/>
              </a:buClr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Shell</a:t>
            </a: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Interprets user commands</a:t>
            </a: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executes user commands</a:t>
            </a: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Interface between the user and the kernel</a:t>
            </a:r>
          </a:p>
          <a:p>
            <a:pPr marL="257175" indent="-257175" defTabSz="342900" fontAlgn="auto">
              <a:spcBef>
                <a:spcPts val="750"/>
              </a:spcBef>
              <a:buClr>
                <a:srgbClr val="5FCBEF"/>
              </a:buClr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Utilities </a:t>
            </a: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User made programs</a:t>
            </a: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Editors and compilers </a:t>
            </a:r>
          </a:p>
          <a:p>
            <a:pPr marL="342900" lvl="1" indent="0" defTabSz="342900" fontAlgn="auto">
              <a:spcBef>
                <a:spcPts val="750"/>
              </a:spcBef>
              <a:buClr>
                <a:srgbClr val="5FCBEF"/>
              </a:buClr>
              <a:buNone/>
            </a:pPr>
            <a:endParaRPr lang="en-IE" sz="2400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557213" lvl="1" indent="-214313" defTabSz="342900" fontAlgn="auto">
              <a:spcBef>
                <a:spcPts val="750"/>
              </a:spcBef>
              <a:buClr>
                <a:srgbClr val="5FCBEF"/>
              </a:buClr>
            </a:pPr>
            <a:endParaRPr lang="en-IE" sz="2400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</a:endParaRPr>
          </a:p>
        </p:txBody>
      </p:sp>
      <p:pic>
        <p:nvPicPr>
          <p:cNvPr id="4100" name="Picture 4" descr="C:\Users\Behzad\Desktop\OS pre\intro1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646580"/>
            <a:ext cx="2209800" cy="284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05457" y="2057400"/>
            <a:ext cx="192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dirty="0">
                <a:solidFill>
                  <a:prstClr val="black"/>
                </a:solidFill>
                <a:latin typeface="Trebuchet MS" panose="020B0603020202020204"/>
                <a:ea typeface="+mn-ea"/>
              </a:rPr>
              <a:t>System memory</a:t>
            </a:r>
          </a:p>
        </p:txBody>
      </p:sp>
    </p:spTree>
    <p:extLst>
      <p:ext uri="{BB962C8B-B14F-4D97-AF65-F5344CB8AC3E}">
        <p14:creationId xmlns:p14="http://schemas.microsoft.com/office/powerpoint/2010/main" val="4045842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0008" y="1393580"/>
            <a:ext cx="3525716" cy="5187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 sz="1350">
              <a:noFill/>
              <a:latin typeface="Trebuchet MS" panose="020B0603020202020204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115" y="228600"/>
            <a:ext cx="6447501" cy="990600"/>
          </a:xfrm>
        </p:spPr>
        <p:txBody>
          <a:bodyPr/>
          <a:lstStyle/>
          <a:p>
            <a:r>
              <a:rPr lang="en-IE" dirty="0"/>
              <a:t>UNIX architecture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321698" cy="506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094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189997"/>
            <a:ext cx="6447501" cy="990600"/>
          </a:xfrm>
        </p:spPr>
        <p:txBody>
          <a:bodyPr/>
          <a:lstStyle/>
          <a:p>
            <a:r>
              <a:rPr lang="en-IE" dirty="0"/>
              <a:t>UNIX File Hierarchy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03299" y="1178940"/>
            <a:ext cx="5868971" cy="2910580"/>
          </a:xfrm>
        </p:spPr>
        <p:txBody>
          <a:bodyPr/>
          <a:lstStyle/>
          <a:p>
            <a:r>
              <a:rPr lang="en-US" dirty="0"/>
              <a:t>All data stored in UNIX is considered to be a file.</a:t>
            </a:r>
            <a:endParaRPr lang="en-IE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2004" y="2232764"/>
            <a:ext cx="3517589" cy="317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74092" y="2094265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1200" dirty="0">
                <a:solidFill>
                  <a:prstClr val="black"/>
                </a:solidFill>
                <a:latin typeface="Trebuchet MS" panose="020B0603020202020204"/>
                <a:ea typeface="+mn-ea"/>
              </a:rPr>
              <a:t>directory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2906" y="2680013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1200" dirty="0">
                <a:solidFill>
                  <a:prstClr val="black"/>
                </a:solidFill>
                <a:latin typeface="Trebuchet MS" panose="020B0603020202020204"/>
                <a:ea typeface="+mn-ea"/>
              </a:rPr>
              <a:t>directory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3876" y="3146886"/>
            <a:ext cx="1219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1500" dirty="0">
                <a:solidFill>
                  <a:prstClr val="black"/>
                </a:solidFill>
                <a:latin typeface="Trebuchet MS" panose="020B0603020202020204"/>
                <a:ea typeface="+mn-ea"/>
              </a:rPr>
              <a:t>Parent level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4608" y="3462267"/>
            <a:ext cx="15327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1500" dirty="0">
                <a:solidFill>
                  <a:prstClr val="black"/>
                </a:solidFill>
                <a:latin typeface="Trebuchet MS" panose="020B0603020202020204"/>
                <a:ea typeface="+mn-ea"/>
              </a:rPr>
              <a:t>Home Directory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44070" y="4572439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1200" dirty="0">
                <a:solidFill>
                  <a:prstClr val="black"/>
                </a:solidFill>
                <a:latin typeface="Trebuchet MS" panose="020B0603020202020204"/>
                <a:ea typeface="+mn-ea"/>
              </a:rPr>
              <a:t>directory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67374" y="4397997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1350" dirty="0">
                <a:solidFill>
                  <a:prstClr val="black"/>
                </a:solidFill>
                <a:latin typeface="Trebuchet MS" panose="020B0603020202020204"/>
                <a:ea typeface="+mn-ea"/>
              </a:rPr>
              <a:t>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6344" y="4456147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1200" dirty="0">
                <a:solidFill>
                  <a:prstClr val="black"/>
                </a:solidFill>
                <a:latin typeface="Trebuchet MS" panose="020B0603020202020204"/>
                <a:ea typeface="+mn-ea"/>
              </a:rPr>
              <a:t>directory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0679" y="5597122"/>
            <a:ext cx="23123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IE" sz="1350" b="1" i="1" dirty="0">
                <a:solidFill>
                  <a:srgbClr val="5FCBEF"/>
                </a:solidFill>
                <a:latin typeface="Trebuchet MS" panose="020B0603020202020204"/>
                <a:ea typeface="+mn-ea"/>
              </a:rPr>
              <a:t>"Everything is a file"</a:t>
            </a:r>
            <a:endParaRPr lang="en-IE" sz="1350" dirty="0">
              <a:solidFill>
                <a:srgbClr val="5FCBEF"/>
              </a:solidFill>
              <a:latin typeface="Trebuchet MS" panose="020B060302020202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6867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0008" y="1393580"/>
            <a:ext cx="3525716" cy="5187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 sz="1350">
              <a:noFill/>
              <a:latin typeface="Trebuchet MS" panose="020B0603020202020204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9115" y="218616"/>
            <a:ext cx="6447501" cy="990600"/>
          </a:xfrm>
        </p:spPr>
        <p:txBody>
          <a:bodyPr/>
          <a:lstStyle/>
          <a:p>
            <a:r>
              <a:rPr lang="en-IE" dirty="0"/>
              <a:t>UNIX File Types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62000" y="1209216"/>
            <a:ext cx="8077200" cy="4110404"/>
          </a:xfrm>
        </p:spPr>
        <p:txBody>
          <a:bodyPr>
            <a:noAutofit/>
          </a:bodyPr>
          <a:lstStyle/>
          <a:p>
            <a:r>
              <a:rPr lang="en-IE" sz="2400" dirty="0"/>
              <a:t>Ordinary Files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E" sz="2000" dirty="0"/>
              <a:t>written text.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E" sz="2000" dirty="0"/>
              <a:t>located under a directory file.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E" sz="2000" dirty="0"/>
              <a:t>Doesn’t contain other files.</a:t>
            </a:r>
          </a:p>
          <a:p>
            <a:r>
              <a:rPr lang="en-IE" sz="2400" dirty="0"/>
              <a:t>Directories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sz="2000" dirty="0"/>
              <a:t>Branching points to other directories.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en-US" sz="2000" dirty="0"/>
              <a:t>Can contain ordinary files, special files or other directories.</a:t>
            </a:r>
            <a:endParaRPr lang="en-IE" sz="2000" dirty="0"/>
          </a:p>
          <a:p>
            <a:r>
              <a:rPr lang="en-IE" sz="2400" dirty="0"/>
              <a:t>Special Files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E" sz="2000" dirty="0"/>
              <a:t>Can represent real physical devices such as a printer, keyboards, terminal.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E" sz="2000" dirty="0"/>
              <a:t>Two types of I/O: Character and block.</a:t>
            </a:r>
          </a:p>
          <a:p>
            <a:r>
              <a:rPr lang="en-IE" sz="2400" dirty="0"/>
              <a:t>Pipes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E" sz="2000" dirty="0"/>
              <a:t>Pipes are used to link programs together.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642493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7807" y="536330"/>
            <a:ext cx="3525716" cy="5187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IE" sz="1350">
              <a:noFill/>
              <a:latin typeface="Trebuchet MS" panose="020B0603020202020204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232" y="381356"/>
            <a:ext cx="6447501" cy="558251"/>
          </a:xfrm>
        </p:spPr>
        <p:txBody>
          <a:bodyPr/>
          <a:lstStyle/>
          <a:p>
            <a:r>
              <a:rPr lang="en-IE" dirty="0"/>
              <a:t>The Shell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47458" y="1328739"/>
            <a:ext cx="6115050" cy="4385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2250" b="1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itchFamily="49" charset="0"/>
              </a:rPr>
              <a:t>[prompt]$</a:t>
            </a:r>
            <a:r>
              <a:rPr lang="en-US" altLang="en-US" sz="225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itchFamily="49" charset="0"/>
              </a:rPr>
              <a:t> &lt;command&gt; &lt;flags&gt; &lt;args&gt;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554151" y="2269333"/>
            <a:ext cx="6057900" cy="39241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/>
            <a:r>
              <a:rPr lang="en-US" altLang="en-US" sz="1950" b="1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itchFamily="49" charset="0"/>
              </a:rPr>
              <a:t>blk:~$</a:t>
            </a:r>
            <a:r>
              <a:rPr lang="en-US" altLang="en-US" sz="195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itchFamily="49" charset="0"/>
              </a:rPr>
              <a:t> ls –l –a</a:t>
            </a:r>
          </a:p>
        </p:txBody>
      </p:sp>
      <p:sp>
        <p:nvSpPr>
          <p:cNvPr id="27" name="Line 6"/>
          <p:cNvSpPr>
            <a:spLocks noChangeShapeType="1"/>
          </p:cNvSpPr>
          <p:nvPr/>
        </p:nvSpPr>
        <p:spPr bwMode="auto">
          <a:xfrm flipV="1">
            <a:off x="1072398" y="2836070"/>
            <a:ext cx="171450" cy="40005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endParaRPr lang="en-IE" sz="1500">
              <a:solidFill>
                <a:prstClr val="black"/>
              </a:solidFill>
            </a:endParaRPr>
          </a:p>
        </p:txBody>
      </p:sp>
      <p:sp>
        <p:nvSpPr>
          <p:cNvPr id="28" name="Line 7"/>
          <p:cNvSpPr>
            <a:spLocks noChangeShapeType="1"/>
          </p:cNvSpPr>
          <p:nvPr/>
        </p:nvSpPr>
        <p:spPr bwMode="auto">
          <a:xfrm flipH="1" flipV="1">
            <a:off x="2044172" y="2728917"/>
            <a:ext cx="574050" cy="474424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endParaRPr lang="en-IE" sz="1500">
              <a:solidFill>
                <a:prstClr val="black"/>
              </a:solidFill>
            </a:endParaRPr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 flipH="1" flipV="1">
            <a:off x="2502981" y="2652713"/>
            <a:ext cx="1640892" cy="742316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endParaRPr lang="en-IE" sz="1500">
              <a:solidFill>
                <a:prstClr val="black"/>
              </a:solidFill>
            </a:endParaRPr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 flipH="1" flipV="1">
            <a:off x="3009051" y="2636044"/>
            <a:ext cx="1114110" cy="725649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endParaRPr lang="en-IE" sz="1500">
              <a:solidFill>
                <a:prstClr val="black"/>
              </a:solidFill>
            </a:endParaRPr>
          </a:p>
        </p:txBody>
      </p:sp>
      <p:sp>
        <p:nvSpPr>
          <p:cNvPr id="31" name="Line 10"/>
          <p:cNvSpPr>
            <a:spLocks noChangeShapeType="1"/>
          </p:cNvSpPr>
          <p:nvPr/>
        </p:nvSpPr>
        <p:spPr bwMode="auto">
          <a:xfrm flipV="1">
            <a:off x="5645355" y="1874899"/>
            <a:ext cx="183233" cy="1030784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endParaRPr lang="en-IE" sz="1500">
              <a:solidFill>
                <a:prstClr val="black"/>
              </a:solidFill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406982" y="3226243"/>
            <a:ext cx="1598515" cy="3231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Command Prompt</a:t>
            </a:r>
          </a:p>
        </p:txBody>
      </p: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2186174" y="3210485"/>
            <a:ext cx="1006504" cy="3231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Command</a:t>
            </a: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4845256" y="2905684"/>
            <a:ext cx="1955006" cy="3231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(Optional) arguments</a:t>
            </a: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3498658" y="3361694"/>
            <a:ext cx="1406154" cy="3231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defTabSz="685800" eaLnBrk="1" hangingPunct="1">
              <a:defRPr/>
            </a:pPr>
            <a:r>
              <a:rPr lang="en-US" altLang="en-US" sz="1500" dirty="0">
                <a:solidFill>
                  <a:prstClr val="black"/>
                </a:solidFill>
              </a:rPr>
              <a:t>(Optional) flags</a:t>
            </a:r>
          </a:p>
        </p:txBody>
      </p:sp>
    </p:spTree>
    <p:extLst>
      <p:ext uri="{BB962C8B-B14F-4D97-AF65-F5344CB8AC3E}">
        <p14:creationId xmlns:p14="http://schemas.microsoft.com/office/powerpoint/2010/main" val="189398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Single UNIX Specification 1998</a:t>
            </a:r>
            <a:br>
              <a:rPr lang="en-IE" dirty="0"/>
            </a:b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351338"/>
          </a:xfrm>
        </p:spPr>
        <p:txBody>
          <a:bodyPr/>
          <a:lstStyle/>
          <a:p>
            <a:r>
              <a:rPr lang="en-IE" dirty="0"/>
              <a:t>The Single UNIX Specification is an industry standard description of the C language program and user command interfaces for a standard Unix operating system.</a:t>
            </a:r>
          </a:p>
          <a:p>
            <a:r>
              <a:rPr lang="en-IE" dirty="0"/>
              <a:t>An operating system is allowed to use the UNIX trademark if it follows this spec. </a:t>
            </a:r>
          </a:p>
          <a:p>
            <a:r>
              <a:rPr lang="en-IE" dirty="0"/>
              <a:t>It was developed to ensure that a program developed in one Unix operating system would run in a somewhat different Unix operating system. </a:t>
            </a:r>
          </a:p>
          <a:p>
            <a:r>
              <a:rPr lang="en-IE" dirty="0"/>
              <a:t>The specification is owned by The Open Group, an industry group which oversees UNIX certification and branding.</a:t>
            </a:r>
          </a:p>
        </p:txBody>
      </p:sp>
    </p:spTree>
    <p:extLst>
      <p:ext uri="{BB962C8B-B14F-4D97-AF65-F5344CB8AC3E}">
        <p14:creationId xmlns:p14="http://schemas.microsoft.com/office/powerpoint/2010/main" val="3616831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1295400"/>
            <a:ext cx="8991600" cy="1295400"/>
          </a:xfrm>
        </p:spPr>
        <p:txBody>
          <a:bodyPr>
            <a:noAutofit/>
          </a:bodyPr>
          <a:lstStyle/>
          <a:p>
            <a:r>
              <a:rPr lang="en-IE" sz="2400" dirty="0"/>
              <a:t>Even the Internet itself, all began life with and because of UNIX systems. Today, without UNIX systems, the Internet would come to a screeching halt. Most telephone calls could not be made, electronic commerce would grind to a halt and there would have never been "Jurassic Park"! </a:t>
            </a:r>
            <a:br>
              <a:rPr lang="en-IE" sz="1800" dirty="0"/>
            </a:br>
            <a:endParaRPr lang="en-IE" sz="1800" dirty="0"/>
          </a:p>
        </p:txBody>
      </p:sp>
      <p:pic>
        <p:nvPicPr>
          <p:cNvPr id="3" name="Its_a_unix_system_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0" y="2667000"/>
            <a:ext cx="4800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676400"/>
            <a:ext cx="7848600" cy="2133600"/>
          </a:xfrm>
        </p:spPr>
        <p:txBody>
          <a:bodyPr>
            <a:normAutofit/>
          </a:bodyPr>
          <a:lstStyle/>
          <a:p>
            <a:r>
              <a:rPr lang="en-IE" dirty="0"/>
              <a:t>If you are having problems with any aspect of the module….feel free to email me.</a:t>
            </a:r>
          </a:p>
          <a:p>
            <a:pPr marL="0" indent="0">
              <a:buNone/>
            </a:pPr>
            <a:r>
              <a:rPr lang="en-IE" dirty="0">
                <a:solidFill>
                  <a:schemeClr val="accent6"/>
                </a:solidFill>
                <a:hlinkClick r:id="rId2"/>
              </a:rPr>
              <a:t>Eoin.oconnell@ul.ie</a:t>
            </a:r>
            <a:endParaRPr lang="en-IE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IE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E" dirty="0"/>
              <a:t>Or call to my office…B2005A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685800"/>
            <a:ext cx="5562600" cy="533400"/>
          </a:xfrm>
        </p:spPr>
        <p:txBody>
          <a:bodyPr>
            <a:normAutofit fontScale="90000"/>
          </a:bodyPr>
          <a:lstStyle/>
          <a:p>
            <a:r>
              <a:rPr lang="en-IE" dirty="0"/>
              <a:t>Problems with Module??</a:t>
            </a:r>
          </a:p>
        </p:txBody>
      </p:sp>
      <p:pic>
        <p:nvPicPr>
          <p:cNvPr id="1026" name="Picture 2" descr="Image result for Help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96" y="4114800"/>
            <a:ext cx="3334007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438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noProof="0" dirty="0"/>
              <a:t>A Peek Into Unix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4D65BF4C-B5C2-7141-9451-D2A892F0B5AC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60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1295400" y="4038600"/>
            <a:ext cx="3492500" cy="158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Machine-dependent layer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1295400" y="4033975"/>
            <a:ext cx="25781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Portable OS layer</a:t>
            </a: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1066800" y="3886200"/>
            <a:ext cx="7471834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 dirty="0">
              <a:latin typeface="Helvetica" pitchFamily="2" charset="0"/>
              <a:ea typeface="Times New Roman"/>
            </a:endParaRP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5835650" y="3276761"/>
            <a:ext cx="24625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latin typeface="Helvetica" pitchFamily="2" charset="0"/>
                <a:ea typeface="Times New Roman"/>
              </a:rPr>
              <a:t>User space/level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5835650" y="3927475"/>
            <a:ext cx="27029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dirty="0">
                <a:latin typeface="Helvetica" pitchFamily="2" charset="0"/>
                <a:ea typeface="Times New Roman"/>
              </a:rPr>
              <a:t>Kernel space/level</a:t>
            </a:r>
          </a:p>
        </p:txBody>
      </p:sp>
      <p:sp>
        <p:nvSpPr>
          <p:cNvPr id="32778" name="Rectangle 13"/>
          <p:cNvSpPr>
            <a:spLocks noChangeArrowheads="1"/>
          </p:cNvSpPr>
          <p:nvPr/>
        </p:nvSpPr>
        <p:spPr bwMode="auto">
          <a:xfrm>
            <a:off x="1295400" y="2101850"/>
            <a:ext cx="3492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Application</a:t>
            </a:r>
          </a:p>
        </p:txBody>
      </p:sp>
      <p:sp>
        <p:nvSpPr>
          <p:cNvPr id="32779" name="Rectangle 14"/>
          <p:cNvSpPr>
            <a:spLocks noChangeArrowheads="1"/>
          </p:cNvSpPr>
          <p:nvPr/>
        </p:nvSpPr>
        <p:spPr bwMode="auto">
          <a:xfrm>
            <a:off x="1295400" y="3168650"/>
            <a:ext cx="34925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Libraries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0" name="Rectangle 6"/>
          <p:cNvSpPr>
            <a:spLocks noChangeArrowheads="1"/>
          </p:cNvSpPr>
          <p:nvPr/>
        </p:nvSpPr>
        <p:spPr bwMode="auto">
          <a:xfrm>
            <a:off x="1295400" y="4038600"/>
            <a:ext cx="3492500" cy="158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Machine-dependent layer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noProof="0" dirty="0"/>
              <a:t>Unix: Application</a:t>
            </a: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25FA7A19-F4A7-D345-8CCE-ABB607434014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61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1295400" y="2101850"/>
            <a:ext cx="3492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Application (e.g.,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emacs</a:t>
            </a:r>
            <a:r>
              <a:rPr lang="en-US" sz="2400" dirty="0">
                <a:latin typeface="Helvetica" pitchFamily="2" charset="0"/>
                <a:ea typeface="Times New Roman"/>
              </a:rPr>
              <a:t>)</a:t>
            </a: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1295400" y="4038600"/>
            <a:ext cx="28067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Portable OS layer</a:t>
            </a:r>
          </a:p>
        </p:txBody>
      </p:sp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1295400" y="3168650"/>
            <a:ext cx="34925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Libraries</a:t>
            </a:r>
          </a:p>
        </p:txBody>
      </p:sp>
      <p:sp>
        <p:nvSpPr>
          <p:cNvPr id="33801" name="AutoShape 7"/>
          <p:cNvSpPr>
            <a:spLocks noChangeArrowheads="1"/>
          </p:cNvSpPr>
          <p:nvPr/>
        </p:nvSpPr>
        <p:spPr bwMode="auto">
          <a:xfrm>
            <a:off x="5334000" y="2101850"/>
            <a:ext cx="3352800" cy="1936750"/>
          </a:xfrm>
          <a:prstGeom prst="wedgeRectCallout">
            <a:avLst>
              <a:gd name="adj1" fmla="val -66620"/>
              <a:gd name="adj2" fmla="val -14000"/>
            </a:avLst>
          </a:prstGeom>
          <a:noFill/>
          <a:ln w="38100" cmpd="sng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6858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Written by programmer</a:t>
            </a:r>
          </a:p>
          <a:p>
            <a:pPr marL="6858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Compiled by programmer</a:t>
            </a:r>
          </a:p>
          <a:p>
            <a:pPr marL="6858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Uses function calls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1219200" y="4038600"/>
            <a:ext cx="3568700" cy="158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Machine-dependent layer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noProof="0" dirty="0"/>
              <a:t>Unix: Libraries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A633A08-292F-CF41-80BD-4D7B731DE61F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62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1219200" y="2101850"/>
            <a:ext cx="35687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Application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1219200" y="4038600"/>
            <a:ext cx="28829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Portable OS layer</a:t>
            </a:r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1219200" y="3168650"/>
            <a:ext cx="35687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Libraries (e.g., </a:t>
            </a:r>
            <a:r>
              <a:rPr lang="en-US" sz="2400" dirty="0" err="1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stdio.h</a:t>
            </a:r>
            <a:r>
              <a:rPr lang="en-US" sz="2400" dirty="0">
                <a:latin typeface="Helvetica" pitchFamily="2" charset="0"/>
                <a:ea typeface="Times New Roman"/>
              </a:rPr>
              <a:t>)</a:t>
            </a:r>
          </a:p>
        </p:txBody>
      </p:sp>
      <p:sp>
        <p:nvSpPr>
          <p:cNvPr id="34825" name="AutoShape 7"/>
          <p:cNvSpPr>
            <a:spLocks noChangeArrowheads="1"/>
          </p:cNvSpPr>
          <p:nvPr/>
        </p:nvSpPr>
        <p:spPr bwMode="auto">
          <a:xfrm>
            <a:off x="5410200" y="2401746"/>
            <a:ext cx="3505200" cy="2856053"/>
          </a:xfrm>
          <a:prstGeom prst="wedgeRectCallout">
            <a:avLst>
              <a:gd name="adj1" fmla="val -67316"/>
              <a:gd name="adj2" fmla="val -12918"/>
            </a:avLst>
          </a:prstGeom>
          <a:noFill/>
          <a:ln w="38100" cmpd="sng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Times New Roman"/>
              </a:rPr>
              <a:t>Written by elves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Times New Roman"/>
              </a:rPr>
              <a:t>Provided pre-compiled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Times New Roman"/>
              </a:rPr>
              <a:t>Defined in headers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Times New Roman"/>
              </a:rPr>
              <a:t>Input to linker (compiler)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Times New Roman"/>
              </a:rPr>
              <a:t>Invoked like functions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Times New Roman"/>
              </a:rPr>
              <a:t>May be </a:t>
            </a:r>
            <a:r>
              <a:rPr lang="en-US" altLang="ja-JP" sz="2000" dirty="0">
                <a:latin typeface="+mn-lt"/>
                <a:ea typeface="Times New Roman"/>
              </a:rPr>
              <a:t>“</a:t>
            </a:r>
            <a:r>
              <a:rPr lang="en-US" sz="2000" dirty="0">
                <a:latin typeface="+mn-lt"/>
                <a:ea typeface="Times New Roman"/>
              </a:rPr>
              <a:t>resolved</a:t>
            </a:r>
            <a:r>
              <a:rPr lang="en-US" altLang="ja-JP" sz="2000" dirty="0">
                <a:latin typeface="+mn-lt"/>
                <a:ea typeface="Times New Roman"/>
              </a:rPr>
              <a:t>”</a:t>
            </a:r>
            <a:r>
              <a:rPr lang="en-US" sz="2000" dirty="0">
                <a:latin typeface="+mn-lt"/>
                <a:ea typeface="Times New Roman"/>
              </a:rPr>
              <a:t> when program is loaded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Rectangle 6"/>
          <p:cNvSpPr>
            <a:spLocks noChangeArrowheads="1"/>
          </p:cNvSpPr>
          <p:nvPr/>
        </p:nvSpPr>
        <p:spPr bwMode="auto">
          <a:xfrm>
            <a:off x="1219200" y="4038600"/>
            <a:ext cx="3568700" cy="158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Machine-dependent layer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noProof="0" dirty="0"/>
              <a:t>Typical Unix OS Structure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9B5B1BBC-610C-C34E-9BBA-B3E909F7CB8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63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35845" name="Rectangle 3"/>
          <p:cNvSpPr>
            <a:spLocks noChangeArrowheads="1"/>
          </p:cNvSpPr>
          <p:nvPr/>
        </p:nvSpPr>
        <p:spPr bwMode="auto">
          <a:xfrm>
            <a:off x="1219200" y="2101850"/>
            <a:ext cx="35687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Application</a:t>
            </a:r>
          </a:p>
        </p:txBody>
      </p:sp>
      <p:sp>
        <p:nvSpPr>
          <p:cNvPr id="35846" name="Rectangle 4"/>
          <p:cNvSpPr>
            <a:spLocks noChangeArrowheads="1"/>
          </p:cNvSpPr>
          <p:nvPr/>
        </p:nvSpPr>
        <p:spPr bwMode="auto">
          <a:xfrm>
            <a:off x="1219200" y="4038600"/>
            <a:ext cx="28829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Portable OS layer</a:t>
            </a:r>
          </a:p>
        </p:txBody>
      </p:sp>
      <p:sp>
        <p:nvSpPr>
          <p:cNvPr id="35847" name="Rectangle 5"/>
          <p:cNvSpPr>
            <a:spLocks noChangeArrowheads="1"/>
          </p:cNvSpPr>
          <p:nvPr/>
        </p:nvSpPr>
        <p:spPr bwMode="auto">
          <a:xfrm>
            <a:off x="1219200" y="3168650"/>
            <a:ext cx="35687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Libraries</a:t>
            </a:r>
          </a:p>
        </p:txBody>
      </p:sp>
      <p:sp>
        <p:nvSpPr>
          <p:cNvPr id="35849" name="AutoShape 7"/>
          <p:cNvSpPr>
            <a:spLocks noChangeArrowheads="1"/>
          </p:cNvSpPr>
          <p:nvPr/>
        </p:nvSpPr>
        <p:spPr bwMode="auto">
          <a:xfrm>
            <a:off x="5486400" y="4267200"/>
            <a:ext cx="3352800" cy="1295400"/>
          </a:xfrm>
          <a:prstGeom prst="wedgeRectCallout">
            <a:avLst>
              <a:gd name="adj1" fmla="val -87644"/>
              <a:gd name="adj2" fmla="val -22079"/>
            </a:avLst>
          </a:prstGeom>
          <a:noFill/>
          <a:ln w="38100" cmpd="sng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6858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System calls (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sz="2000" dirty="0">
                <a:latin typeface="Palatino Linotype" panose="02040502050505030304" pitchFamily="18" charset="0"/>
                <a:ea typeface="Consolas" charset="0"/>
                <a:cs typeface="Consolas" charset="0"/>
              </a:rPr>
              <a:t>,</a:t>
            </a: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 etc.)</a:t>
            </a:r>
          </a:p>
          <a:p>
            <a:pPr marL="685800" indent="-4572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Times New Roman"/>
              </a:rPr>
              <a:t>All </a:t>
            </a:r>
            <a:r>
              <a:rPr lang="en-US" altLang="ja-JP" sz="2000" dirty="0">
                <a:latin typeface="+mn-lt"/>
                <a:ea typeface="Times New Roman"/>
              </a:rPr>
              <a:t>“</a:t>
            </a:r>
            <a:r>
              <a:rPr lang="en-US" sz="2000" dirty="0">
                <a:latin typeface="+mn-lt"/>
                <a:ea typeface="Times New Roman"/>
              </a:rPr>
              <a:t>high-level</a:t>
            </a:r>
            <a:r>
              <a:rPr lang="en-US" altLang="ja-JP" sz="2000" dirty="0">
                <a:latin typeface="+mn-lt"/>
                <a:ea typeface="Times New Roman"/>
              </a:rPr>
              <a:t>”</a:t>
            </a:r>
            <a:r>
              <a:rPr lang="en-US" sz="2000" dirty="0">
                <a:latin typeface="+mn-lt"/>
                <a:ea typeface="Times New Roman"/>
              </a:rPr>
              <a:t> code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2" name="Rectangle 6"/>
          <p:cNvSpPr>
            <a:spLocks noChangeArrowheads="1"/>
          </p:cNvSpPr>
          <p:nvPr/>
        </p:nvSpPr>
        <p:spPr bwMode="auto">
          <a:xfrm>
            <a:off x="1219200" y="4038600"/>
            <a:ext cx="3568700" cy="158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endParaRPr lang="en-US" sz="2400" dirty="0">
              <a:latin typeface="Helvetica" pitchFamily="2" charset="0"/>
              <a:ea typeface="Times New Roman"/>
            </a:endParaRPr>
          </a:p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Machine-dependent layer</a:t>
            </a: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noProof="0" dirty="0"/>
              <a:t>Typical Unix OS Structure</a:t>
            </a: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93DC72A9-EA80-FE45-97ED-EBCADF3A9BE2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64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36869" name="Rectangle 3"/>
          <p:cNvSpPr>
            <a:spLocks noChangeArrowheads="1"/>
          </p:cNvSpPr>
          <p:nvPr/>
        </p:nvSpPr>
        <p:spPr bwMode="auto">
          <a:xfrm>
            <a:off x="1219200" y="2101850"/>
            <a:ext cx="35687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Application</a:t>
            </a:r>
          </a:p>
        </p:txBody>
      </p:sp>
      <p:sp>
        <p:nvSpPr>
          <p:cNvPr id="36870" name="Rectangle 4"/>
          <p:cNvSpPr>
            <a:spLocks noChangeArrowheads="1"/>
          </p:cNvSpPr>
          <p:nvPr/>
        </p:nvSpPr>
        <p:spPr bwMode="auto">
          <a:xfrm>
            <a:off x="1219200" y="4038600"/>
            <a:ext cx="28829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Portable OS Layer</a:t>
            </a:r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1219200" y="3168650"/>
            <a:ext cx="35687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sz="2400" dirty="0">
                <a:latin typeface="Helvetica" pitchFamily="2" charset="0"/>
                <a:ea typeface="Times New Roman"/>
              </a:rPr>
              <a:t>Libraries</a:t>
            </a:r>
          </a:p>
        </p:txBody>
      </p:sp>
      <p:sp>
        <p:nvSpPr>
          <p:cNvPr id="36873" name="AutoShape 7"/>
          <p:cNvSpPr>
            <a:spLocks noChangeArrowheads="1"/>
          </p:cNvSpPr>
          <p:nvPr/>
        </p:nvSpPr>
        <p:spPr bwMode="auto">
          <a:xfrm>
            <a:off x="5334000" y="2819400"/>
            <a:ext cx="3429000" cy="3200400"/>
          </a:xfrm>
          <a:prstGeom prst="wedgeRectCallout">
            <a:avLst>
              <a:gd name="adj1" fmla="val -67295"/>
              <a:gd name="adj2" fmla="val 29923"/>
            </a:avLst>
          </a:prstGeom>
          <a:noFill/>
          <a:ln w="38100" cmpd="sng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Bootstrap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System initialization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Interrupt and exception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I/O device driver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Memory management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Kernel/user mode switching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  <a:ea typeface="Times New Roman"/>
              </a:rPr>
              <a:t>Processor management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Discussion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en-US" noProof="0" dirty="0"/>
              <a:t>What will future operating systems (OSes) look like?</a:t>
            </a:r>
          </a:p>
          <a:p>
            <a:pPr lvl="1" eaLnBrk="1" hangingPunct="1">
              <a:lnSpc>
                <a:spcPct val="114000"/>
              </a:lnSpc>
            </a:pPr>
            <a:r>
              <a:rPr lang="en-US" noProof="0" dirty="0"/>
              <a:t>20–30 years from now?</a:t>
            </a:r>
          </a:p>
          <a:p>
            <a:pPr lvl="1" eaLnBrk="1" hangingPunct="1">
              <a:lnSpc>
                <a:spcPct val="114000"/>
              </a:lnSpc>
            </a:pPr>
            <a:r>
              <a:rPr lang="en-US" noProof="0" dirty="0"/>
              <a:t>What are the problems for current OSes? How can future OSes fix them?</a:t>
            </a:r>
          </a:p>
          <a:p>
            <a:pPr lvl="1" eaLnBrk="1" hangingPunct="1">
              <a:lnSpc>
                <a:spcPct val="114000"/>
              </a:lnSpc>
            </a:pPr>
            <a:r>
              <a:rPr lang="en-US" noProof="0" dirty="0"/>
              <a:t>What features will future OSes have?</a:t>
            </a:r>
          </a:p>
          <a:p>
            <a:pPr lvl="1" eaLnBrk="1" hangingPunct="1">
              <a:lnSpc>
                <a:spcPct val="114000"/>
              </a:lnSpc>
            </a:pPr>
            <a:r>
              <a:rPr lang="en-US" noProof="0" dirty="0"/>
              <a:t>What are the criteria to evaluate the OSes?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5F66881-95C3-1443-9F7B-11ABCD02AAA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65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Outline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Course Information</a:t>
            </a:r>
          </a:p>
          <a:p>
            <a:pPr eaLnBrk="1" hangingPunct="1"/>
            <a:r>
              <a:rPr lang="en-US" noProof="0" dirty="0"/>
              <a:t>What is an OS?</a:t>
            </a:r>
          </a:p>
          <a:p>
            <a:pPr eaLnBrk="1" hangingPunct="1"/>
            <a:r>
              <a:rPr lang="en-US" noProof="0" dirty="0"/>
              <a:t>History of OSes</a:t>
            </a:r>
          </a:p>
          <a:p>
            <a:pPr eaLnBrk="1" hangingPunct="1"/>
            <a:r>
              <a:rPr lang="en-US" noProof="0" dirty="0"/>
              <a:t>Hardware Review</a:t>
            </a:r>
          </a:p>
          <a:p>
            <a:pPr eaLnBrk="1" hangingPunct="1"/>
            <a:r>
              <a:rPr lang="en-US" noProof="0" dirty="0"/>
              <a:t>A Typical UNIX</a:t>
            </a:r>
          </a:p>
          <a:p>
            <a:pPr eaLnBrk="1" hangingPunct="1"/>
            <a:r>
              <a:rPr lang="en-US" b="1" noProof="0" dirty="0"/>
              <a:t>Dual-Mode CPU Operations</a:t>
            </a:r>
          </a:p>
          <a:p>
            <a:pPr eaLnBrk="1" hangingPunct="1"/>
            <a:r>
              <a:rPr lang="en-US" noProof="0" dirty="0"/>
              <a:t>Interrupts and System Calls</a:t>
            </a:r>
          </a:p>
          <a:p>
            <a:pPr eaLnBrk="1" hangingPunct="1"/>
            <a:r>
              <a:rPr lang="en-US" noProof="0" dirty="0"/>
              <a:t>OS Major Components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D686A82-8012-3D4F-BF3F-848A0DD9D54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66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5213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Questions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Why kernel and user mode?</a:t>
            </a:r>
          </a:p>
          <a:p>
            <a:pPr eaLnBrk="1" hangingPunct="1"/>
            <a:endParaRPr lang="en-US" noProof="0" dirty="0"/>
          </a:p>
          <a:p>
            <a:pPr lvl="1" eaLnBrk="1" hangingPunct="1"/>
            <a:endParaRPr lang="en-US" noProof="0" dirty="0"/>
          </a:p>
          <a:p>
            <a:pPr eaLnBrk="1" hangingPunct="1"/>
            <a:r>
              <a:rPr lang="en-US" noProof="0" dirty="0"/>
              <a:t>How?</a:t>
            </a:r>
          </a:p>
          <a:p>
            <a:pPr eaLnBrk="1" hangingPunct="1"/>
            <a:endParaRPr lang="en-US" noProof="0" dirty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9F192613-8142-0D43-992A-0C6D05432E7D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67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noProof="0" dirty="0"/>
              <a:t>Why Kernel Mode?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752600"/>
            <a:ext cx="8229600" cy="4343400"/>
          </a:xfrm>
          <a:noFill/>
        </p:spPr>
        <p:txBody>
          <a:bodyPr lIns="92075" tIns="46038" rIns="92075" bIns="46038"/>
          <a:lstStyle/>
          <a:p>
            <a:pPr marL="342900" indent="-342900" eaLnBrk="1" hangingPunct="1">
              <a:lnSpc>
                <a:spcPct val="90000"/>
              </a:lnSpc>
            </a:pPr>
            <a:r>
              <a:rPr lang="en-US" sz="2600" noProof="0" dirty="0"/>
              <a:t>Services that need to be provided at kernel level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sz="2200" noProof="0" dirty="0"/>
              <a:t>System calls: file open, close, read/write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sz="2200" noProof="0" dirty="0"/>
              <a:t>Control the CPU so that users won</a:t>
            </a:r>
            <a:r>
              <a:rPr lang="en-US" altLang="ja-JP" sz="2200" noProof="0" dirty="0">
                <a:ea typeface="Times New Roman"/>
              </a:rPr>
              <a:t>’</a:t>
            </a:r>
            <a:r>
              <a:rPr lang="en-US" sz="2200" noProof="0" dirty="0"/>
              <a:t>t get stuck by running</a:t>
            </a:r>
          </a:p>
          <a:p>
            <a:pPr marL="1143000" lvl="2" indent="-228600"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100" noProof="0" dirty="0">
                <a:latin typeface="Consolas"/>
              </a:rPr>
              <a:t>while ( 1 ) ;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sz="2200" noProof="0" dirty="0"/>
              <a:t>Protection: 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2100" noProof="0" dirty="0"/>
              <a:t>Keep user programs from crashing OS 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2100" noProof="0" dirty="0"/>
              <a:t>Keep user programs from crashing each other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27BBE0D1-AA56-984E-88A5-D62BAC042D7D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68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078896" y="4648200"/>
            <a:ext cx="75713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48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  <a:t>How do we achieve these?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How to Provide Kernel Mode?</a:t>
            </a:r>
          </a:p>
        </p:txBody>
      </p:sp>
      <p:sp>
        <p:nvSpPr>
          <p:cNvPr id="40965" name="Rectangle 4"/>
          <p:cNvSpPr>
            <a:spLocks noGrp="1" noChangeArrowheads="1"/>
          </p:cNvSpPr>
          <p:nvPr>
            <p:ph idx="1"/>
          </p:nvPr>
        </p:nvSpPr>
        <p:spPr>
          <a:xfrm>
            <a:off x="566738" y="1417639"/>
            <a:ext cx="8229600" cy="2239962"/>
          </a:xfrm>
          <a:noFill/>
        </p:spPr>
        <p:txBody>
          <a:bodyPr>
            <a:noAutofit/>
          </a:bodyPr>
          <a:lstStyle/>
          <a:p>
            <a:pPr marL="342900" indent="-342900" eaLnBrk="1" hangingPunct="1">
              <a:lnSpc>
                <a:spcPct val="114000"/>
              </a:lnSpc>
              <a:spcBef>
                <a:spcPts val="0"/>
              </a:spcBef>
            </a:pPr>
            <a:r>
              <a:rPr lang="en-US" sz="2400" b="1" noProof="0" dirty="0">
                <a:solidFill>
                  <a:schemeClr val="accent2"/>
                </a:solidFill>
              </a:rPr>
              <a:t>CPU mode bit</a:t>
            </a:r>
            <a:r>
              <a:rPr lang="en-US" sz="2400" noProof="0" dirty="0"/>
              <a:t> added to computer hardware to indicate current CPU mode:  </a:t>
            </a:r>
            <a:r>
              <a:rPr lang="en-US" sz="2400" noProof="0" dirty="0">
                <a:latin typeface="Consolas"/>
                <a:cs typeface="Consolas"/>
              </a:rPr>
              <a:t>0</a:t>
            </a:r>
            <a:r>
              <a:rPr lang="en-US" sz="2400" noProof="0" dirty="0"/>
              <a:t> (kernel) or </a:t>
            </a:r>
            <a:r>
              <a:rPr lang="en-US" sz="2400" noProof="0" dirty="0">
                <a:latin typeface="Consolas"/>
                <a:cs typeface="Consolas"/>
              </a:rPr>
              <a:t>1</a:t>
            </a:r>
            <a:r>
              <a:rPr lang="en-US" sz="2400" noProof="0" dirty="0"/>
              <a:t> (user).</a:t>
            </a:r>
          </a:p>
          <a:p>
            <a:pPr marL="342900" indent="-342900" eaLnBrk="1" hangingPunct="1">
              <a:lnSpc>
                <a:spcPct val="114000"/>
              </a:lnSpc>
              <a:spcBef>
                <a:spcPts val="0"/>
              </a:spcBef>
            </a:pPr>
            <a:r>
              <a:rPr lang="en-US" sz="2400" noProof="0" dirty="0"/>
              <a:t>When interrupt occurs, CPU hardware switches to kernel mode.</a:t>
            </a:r>
          </a:p>
          <a:p>
            <a:pPr marL="342900" indent="-342900" eaLnBrk="1" hangingPunct="1">
              <a:lnSpc>
                <a:spcPct val="114000"/>
              </a:lnSpc>
              <a:spcBef>
                <a:spcPts val="0"/>
              </a:spcBef>
            </a:pPr>
            <a:r>
              <a:rPr lang="en-US" sz="2400" noProof="0" dirty="0"/>
              <a:t>Switching to user mode (from kernel mode) done by setting CPU mode bit (by an instruction).</a:t>
            </a: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1B6A8056-9DC5-5746-995A-F82505A4D3F5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69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grpSp>
        <p:nvGrpSpPr>
          <p:cNvPr id="40966" name="Group 5"/>
          <p:cNvGrpSpPr>
            <a:grpSpLocks/>
          </p:cNvGrpSpPr>
          <p:nvPr/>
        </p:nvGrpSpPr>
        <p:grpSpPr bwMode="auto">
          <a:xfrm>
            <a:off x="2324100" y="3964265"/>
            <a:ext cx="4495800" cy="1816101"/>
            <a:chOff x="1152" y="1835"/>
            <a:chExt cx="2832" cy="1144"/>
          </a:xfrm>
        </p:grpSpPr>
        <p:sp>
          <p:nvSpPr>
            <p:cNvPr id="40968" name="Oval 6"/>
            <p:cNvSpPr>
              <a:spLocks noChangeArrowheads="1"/>
            </p:cNvSpPr>
            <p:nvPr/>
          </p:nvSpPr>
          <p:spPr bwMode="auto">
            <a:xfrm>
              <a:off x="1152" y="2220"/>
              <a:ext cx="672" cy="72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Helvetica" charset="0"/>
                  <a:ea typeface="Times New Roman"/>
                </a:rPr>
                <a:t>kernel</a:t>
              </a:r>
            </a:p>
          </p:txBody>
        </p:sp>
        <p:sp>
          <p:nvSpPr>
            <p:cNvPr id="40969" name="Oval 7"/>
            <p:cNvSpPr>
              <a:spLocks noChangeArrowheads="1"/>
            </p:cNvSpPr>
            <p:nvPr/>
          </p:nvSpPr>
          <p:spPr bwMode="auto">
            <a:xfrm>
              <a:off x="3312" y="2220"/>
              <a:ext cx="672" cy="72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Helvetica" charset="0"/>
                  <a:ea typeface="Times New Roman"/>
                </a:rPr>
                <a:t>user</a:t>
              </a:r>
            </a:p>
          </p:txBody>
        </p:sp>
        <p:cxnSp>
          <p:nvCxnSpPr>
            <p:cNvPr id="40970" name="AutoShape 8"/>
            <p:cNvCxnSpPr>
              <a:cxnSpLocks noChangeShapeType="1"/>
              <a:stCxn id="40969" idx="0"/>
              <a:endCxn id="40968" idx="0"/>
            </p:cNvCxnSpPr>
            <p:nvPr/>
          </p:nvCxnSpPr>
          <p:spPr bwMode="auto">
            <a:xfrm rot="-5400000" flipH="1" flipV="1">
              <a:off x="2567" y="1141"/>
              <a:ext cx="1" cy="2160"/>
            </a:xfrm>
            <a:prstGeom prst="curvedConnector3">
              <a:avLst>
                <a:gd name="adj1" fmla="val -144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71" name="AutoShape 9"/>
            <p:cNvCxnSpPr>
              <a:cxnSpLocks noChangeShapeType="1"/>
              <a:stCxn id="40968" idx="4"/>
              <a:endCxn id="40969" idx="4"/>
            </p:cNvCxnSpPr>
            <p:nvPr/>
          </p:nvCxnSpPr>
          <p:spPr bwMode="auto">
            <a:xfrm rot="16200000" flipH="1">
              <a:off x="2567" y="1861"/>
              <a:ext cx="1" cy="2160"/>
            </a:xfrm>
            <a:prstGeom prst="curvedConnector3">
              <a:avLst>
                <a:gd name="adj1" fmla="val 14400005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0972" name="Text Box 10"/>
            <p:cNvSpPr txBox="1">
              <a:spLocks noChangeArrowheads="1"/>
            </p:cNvSpPr>
            <p:nvPr/>
          </p:nvSpPr>
          <p:spPr bwMode="auto">
            <a:xfrm>
              <a:off x="1744" y="1835"/>
              <a:ext cx="17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>
                  <a:latin typeface="Helvetica" charset="0"/>
                  <a:ea typeface="Times New Roman"/>
                </a:rPr>
                <a:t>Exception/Interrupt/Fault</a:t>
              </a:r>
            </a:p>
          </p:txBody>
        </p:sp>
        <p:sp>
          <p:nvSpPr>
            <p:cNvPr id="40973" name="Text Box 11"/>
            <p:cNvSpPr txBox="1">
              <a:spLocks noChangeArrowheads="1"/>
            </p:cNvSpPr>
            <p:nvPr/>
          </p:nvSpPr>
          <p:spPr bwMode="auto">
            <a:xfrm>
              <a:off x="2068" y="2748"/>
              <a:ext cx="10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>
                  <a:latin typeface="Helvetica" charset="0"/>
                  <a:ea typeface="Times New Roman"/>
                </a:rPr>
                <a:t>Set user mode</a:t>
              </a:r>
            </a:p>
          </p:txBody>
        </p:sp>
      </p:grp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1718469" y="6017684"/>
            <a:ext cx="5705474" cy="80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14000"/>
              </a:lnSpc>
            </a:pPr>
            <a: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  <a:t>Privileged instructions</a:t>
            </a:r>
            <a:r>
              <a:rPr lang="en-US" sz="2400" dirty="0">
                <a:solidFill>
                  <a:srgbClr val="0066FF"/>
                </a:solidFill>
                <a:latin typeface="Palatino Linotype" panose="02040502050505030304" pitchFamily="18" charset="0"/>
                <a:ea typeface="Times New Roman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ea typeface="Times New Roman"/>
              </a:rPr>
              <a:t>can be executed </a:t>
            </a:r>
          </a:p>
          <a:p>
            <a:pPr algn="ctr">
              <a:lnSpc>
                <a:spcPct val="114000"/>
              </a:lnSpc>
            </a:pPr>
            <a:r>
              <a:rPr lang="en-US" sz="2400" dirty="0">
                <a:latin typeface="Palatino Linotype" panose="02040502050505030304" pitchFamily="18" charset="0"/>
                <a:ea typeface="Times New Roman"/>
              </a:rPr>
              <a:t>only in kernel mode.</a:t>
            </a:r>
            <a:r>
              <a:rPr lang="en-US" sz="2400" dirty="0">
                <a:solidFill>
                  <a:srgbClr val="0066FF"/>
                </a:solidFill>
                <a:latin typeface="Palatino Linotype" panose="02040502050505030304" pitchFamily="18" charset="0"/>
                <a:ea typeface="Times New Roma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7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Course Objectives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8001000" cy="4419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400" noProof="0" dirty="0"/>
              <a:t>Understand functions and structures of operating systems </a:t>
            </a:r>
          </a:p>
          <a:p>
            <a:pPr lvl="1" eaLnBrk="1" hangingPunct="1"/>
            <a:r>
              <a:rPr lang="en-US" sz="3000" noProof="0" dirty="0"/>
              <a:t>Processes &amp; Synchronization</a:t>
            </a:r>
          </a:p>
          <a:p>
            <a:pPr lvl="1" eaLnBrk="1" hangingPunct="1"/>
            <a:r>
              <a:rPr lang="en-US" sz="3000" noProof="0" dirty="0"/>
              <a:t>Memory System</a:t>
            </a:r>
          </a:p>
          <a:p>
            <a:pPr lvl="1" eaLnBrk="1" hangingPunct="1"/>
            <a:r>
              <a:rPr lang="en-US" sz="3000" noProof="0" dirty="0"/>
              <a:t>File Systems</a:t>
            </a:r>
          </a:p>
          <a:p>
            <a:pPr lvl="1" eaLnBrk="1" hangingPunct="1"/>
            <a:r>
              <a:rPr lang="en-US" sz="3000" noProof="0" dirty="0"/>
              <a:t>I/O Systems</a:t>
            </a:r>
          </a:p>
          <a:p>
            <a:pPr eaLnBrk="1" hangingPunct="1"/>
            <a:r>
              <a:rPr lang="en-US" sz="3400" noProof="0" dirty="0"/>
              <a:t>Understand issues in the design of operating systems</a:t>
            </a:r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3889027F-7A2A-264A-8B3B-66D6F678673C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8909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Outline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Course Information</a:t>
            </a:r>
          </a:p>
          <a:p>
            <a:pPr eaLnBrk="1" hangingPunct="1"/>
            <a:r>
              <a:rPr lang="en-US" noProof="0" dirty="0"/>
              <a:t>What is an OS?</a:t>
            </a:r>
          </a:p>
          <a:p>
            <a:pPr eaLnBrk="1" hangingPunct="1"/>
            <a:r>
              <a:rPr lang="en-US" noProof="0" dirty="0"/>
              <a:t>History of OSes</a:t>
            </a:r>
          </a:p>
          <a:p>
            <a:pPr eaLnBrk="1" hangingPunct="1"/>
            <a:r>
              <a:rPr lang="en-US" noProof="0" dirty="0"/>
              <a:t>Hardware Review</a:t>
            </a:r>
          </a:p>
          <a:p>
            <a:pPr eaLnBrk="1" hangingPunct="1"/>
            <a:r>
              <a:rPr lang="en-US" noProof="0" dirty="0"/>
              <a:t>A Typical UNIX</a:t>
            </a:r>
          </a:p>
          <a:p>
            <a:pPr eaLnBrk="1" hangingPunct="1"/>
            <a:r>
              <a:rPr lang="en-US" noProof="0" dirty="0"/>
              <a:t>Dual-Mode CPU Operations</a:t>
            </a:r>
          </a:p>
          <a:p>
            <a:pPr eaLnBrk="1" hangingPunct="1"/>
            <a:r>
              <a:rPr lang="en-US" b="1" noProof="0" dirty="0"/>
              <a:t>Interrupts and System Calls</a:t>
            </a:r>
          </a:p>
          <a:p>
            <a:pPr eaLnBrk="1" hangingPunct="1"/>
            <a:r>
              <a:rPr lang="en-US" noProof="0" dirty="0"/>
              <a:t>OS Major Components</a:t>
            </a:r>
          </a:p>
          <a:p>
            <a:pPr eaLnBrk="1" hangingPunct="1"/>
            <a:endParaRPr lang="en-US" noProof="0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D686A82-8012-3D4F-BF3F-848A0DD9D54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70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5213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Three Interrupt Classes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600200"/>
            <a:ext cx="8272462" cy="472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noProof="0" dirty="0"/>
              <a:t>Interrupts caused by hardware failures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noProof="0" dirty="0"/>
              <a:t>Power outage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noProof="0" dirty="0"/>
              <a:t>Memory parity error</a:t>
            </a:r>
          </a:p>
          <a:p>
            <a:pPr eaLnBrk="1" hangingPunct="1">
              <a:lnSpc>
                <a:spcPct val="90000"/>
              </a:lnSpc>
            </a:pPr>
            <a:r>
              <a:rPr lang="en-US" noProof="0" dirty="0"/>
              <a:t>Interrupts caused by external events: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noProof="0" dirty="0"/>
              <a:t>Reset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noProof="0" dirty="0"/>
              <a:t>I/O devices</a:t>
            </a:r>
          </a:p>
          <a:p>
            <a:pPr eaLnBrk="1" hangingPunct="1">
              <a:lnSpc>
                <a:spcPct val="90000"/>
              </a:lnSpc>
            </a:pPr>
            <a:r>
              <a:rPr lang="en-US" noProof="0" dirty="0"/>
              <a:t>Interrupts caused by executed instructions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noProof="0" dirty="0"/>
              <a:t>Exceptions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noProof="0" dirty="0"/>
              <a:t>System calls</a:t>
            </a: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620C145-B71C-3B4E-9BEF-900B10420FDE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71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Grp="1" noChangeAspect="1" noChangeArrowheads="1"/>
          </p:cNvPicPr>
          <p:nvPr>
            <p:ph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38" y="990600"/>
            <a:ext cx="7619999" cy="5715000"/>
          </a:xfrm>
          <a:noFill/>
          <a:ln w="38100" cmpd="dbl">
            <a:solidFill>
              <a:srgbClr val="CC6600"/>
            </a:solidFill>
            <a:miter lim="800000"/>
            <a:headEnd/>
            <a:tailEnd/>
          </a:ln>
        </p:spPr>
      </p:pic>
      <p:sp>
        <p:nvSpPr>
          <p:cNvPr id="430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12089AAE-F22D-EB4B-83C8-C270D9B10AFB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72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514350" y="113214"/>
            <a:ext cx="8001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dirty="0">
                <a:latin typeface="Palatino Linotype" panose="02040502050505030304" pitchFamily="18" charset="0"/>
                <a:ea typeface="Times New Roman"/>
              </a:rPr>
              <a:t>Interrupts by External Events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1168400" y="2892425"/>
            <a:ext cx="0" cy="682625"/>
          </a:xfrm>
          <a:prstGeom prst="line">
            <a:avLst/>
          </a:prstGeom>
          <a:noFill/>
          <a:ln w="1968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855438" y="2526922"/>
            <a:ext cx="7425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0066FF"/>
                </a:solidFill>
                <a:latin typeface="Helvetica" charset="0"/>
                <a:ea typeface="Times New Roman"/>
              </a:rPr>
              <a:t>Reset</a:t>
            </a: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 flipV="1">
            <a:off x="1168400" y="4191000"/>
            <a:ext cx="0" cy="661988"/>
          </a:xfrm>
          <a:prstGeom prst="line">
            <a:avLst/>
          </a:prstGeom>
          <a:noFill/>
          <a:ln w="1968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1140466" y="4595738"/>
            <a:ext cx="7216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0066FF"/>
                </a:solidFill>
                <a:latin typeface="Helvetica" charset="0"/>
                <a:ea typeface="Times New Roman"/>
              </a:rPr>
              <a:t>IRQ</a:t>
            </a:r>
            <a:r>
              <a:rPr lang="en-US" sz="1600" u="sng" dirty="0">
                <a:solidFill>
                  <a:srgbClr val="0066FF"/>
                </a:solidFill>
                <a:latin typeface="Helvetica" charset="0"/>
                <a:ea typeface="Times New Roman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Helvetica" charset="0"/>
                <a:ea typeface="Times New Roman"/>
              </a:rPr>
              <a:t>0</a:t>
            </a: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832862" y="4884393"/>
            <a:ext cx="7013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FF0066"/>
                </a:solidFill>
                <a:latin typeface="Helvetica" charset="0"/>
                <a:ea typeface="Times New Roman"/>
              </a:rPr>
              <a:t>Timer</a:t>
            </a:r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1862138" y="2616200"/>
            <a:ext cx="0" cy="969963"/>
          </a:xfrm>
          <a:prstGeom prst="line">
            <a:avLst/>
          </a:prstGeom>
          <a:noFill/>
          <a:ln w="1968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3020" name="Text Box 12"/>
          <p:cNvSpPr txBox="1">
            <a:spLocks noChangeArrowheads="1"/>
          </p:cNvSpPr>
          <p:nvPr/>
        </p:nvSpPr>
        <p:spPr bwMode="auto">
          <a:xfrm>
            <a:off x="1788669" y="3214272"/>
            <a:ext cx="7422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0066FF"/>
                </a:solidFill>
                <a:latin typeface="Helvetica" charset="0"/>
                <a:ea typeface="Times New Roman"/>
              </a:rPr>
              <a:t>IRQ</a:t>
            </a:r>
            <a:r>
              <a:rPr lang="en-US" sz="1600" u="sng" dirty="0">
                <a:solidFill>
                  <a:srgbClr val="0066FF"/>
                </a:solidFill>
                <a:latin typeface="Helvetica" charset="0"/>
                <a:ea typeface="Times New Roman"/>
              </a:rPr>
              <a:t> </a:t>
            </a:r>
            <a:r>
              <a:rPr lang="en-US" sz="1600" dirty="0">
                <a:solidFill>
                  <a:srgbClr val="0066FF"/>
                </a:solidFill>
                <a:latin typeface="Helvetica" charset="0"/>
                <a:ea typeface="Times New Roman"/>
              </a:rPr>
              <a:t>1</a:t>
            </a:r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1862138" y="2627313"/>
            <a:ext cx="517525" cy="0"/>
          </a:xfrm>
          <a:prstGeom prst="line">
            <a:avLst/>
          </a:prstGeom>
          <a:noFill/>
          <a:ln w="1968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2379663" y="2627313"/>
            <a:ext cx="11112" cy="661987"/>
          </a:xfrm>
          <a:prstGeom prst="line">
            <a:avLst/>
          </a:prstGeom>
          <a:noFill/>
          <a:ln w="1968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 flipV="1">
            <a:off x="2390775" y="3289300"/>
            <a:ext cx="573088" cy="0"/>
          </a:xfrm>
          <a:prstGeom prst="line">
            <a:avLst/>
          </a:prstGeom>
          <a:noFill/>
          <a:ln w="1968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2952750" y="3289300"/>
            <a:ext cx="0" cy="296863"/>
          </a:xfrm>
          <a:prstGeom prst="line">
            <a:avLst/>
          </a:prstGeom>
          <a:noFill/>
          <a:ln w="1968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1676400"/>
            <a:ext cx="8534400" cy="4495800"/>
          </a:xfrm>
        </p:spPr>
        <p:txBody>
          <a:bodyPr>
            <a:noAutofit/>
          </a:bodyPr>
          <a:lstStyle/>
          <a:p>
            <a:pPr marL="342900" indent="-342900" eaLnBrk="1" hangingPunct="1">
              <a:lnSpc>
                <a:spcPct val="130000"/>
              </a:lnSpc>
            </a:pPr>
            <a:r>
              <a:rPr lang="en-US" sz="2400" noProof="0" dirty="0"/>
              <a:t>Exceptions: caused by errors during instruction execution: 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en-US" sz="2000" b="1" noProof="0" dirty="0">
                <a:solidFill>
                  <a:schemeClr val="accent2"/>
                </a:solidFill>
              </a:rPr>
              <a:t>Address Error</a:t>
            </a:r>
            <a:r>
              <a:rPr lang="en-US" sz="2000" b="1" noProof="0" dirty="0"/>
              <a:t>:</a:t>
            </a:r>
            <a:r>
              <a:rPr lang="en-US" sz="2000" noProof="0" dirty="0"/>
              <a:t> a reference to a nonexistent or illegal memory address;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en-US" sz="2000" b="1" noProof="0" dirty="0">
                <a:solidFill>
                  <a:schemeClr val="accent2"/>
                </a:solidFill>
              </a:rPr>
              <a:t>Reserved Instruction</a:t>
            </a:r>
            <a:r>
              <a:rPr lang="en-US" sz="2000" b="1" noProof="0" dirty="0"/>
              <a:t>:</a:t>
            </a:r>
            <a:r>
              <a:rPr lang="en-US" sz="2000" noProof="0" dirty="0"/>
              <a:t> An instruction with undefined opcode field or a privileged instruction in user mode;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en-US" sz="2000" b="1" noProof="0" dirty="0">
                <a:solidFill>
                  <a:schemeClr val="accent2"/>
                </a:solidFill>
              </a:rPr>
              <a:t>Integer Overflow</a:t>
            </a:r>
            <a:r>
              <a:rPr lang="en-US" sz="2000" b="1" noProof="0" dirty="0"/>
              <a:t>:</a:t>
            </a:r>
            <a:r>
              <a:rPr lang="en-US" sz="2000" noProof="0" dirty="0"/>
              <a:t> An integer instruction results in a two</a:t>
            </a:r>
            <a:r>
              <a:rPr lang="en-US" altLang="ja-JP" sz="2000" noProof="0" dirty="0">
                <a:ea typeface="Times New Roman"/>
              </a:rPr>
              <a:t>’</a:t>
            </a:r>
            <a:r>
              <a:rPr lang="en-US" sz="2000" noProof="0" dirty="0"/>
              <a:t>s complement overflow;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en-US" sz="2000" b="1" noProof="0" dirty="0">
                <a:solidFill>
                  <a:schemeClr val="accent2"/>
                </a:solidFill>
              </a:rPr>
              <a:t>Floating Point Error</a:t>
            </a:r>
            <a:r>
              <a:rPr lang="en-US" sz="2000" b="1" noProof="0" dirty="0"/>
              <a:t>:</a:t>
            </a:r>
            <a:r>
              <a:rPr lang="en-US" sz="2000" noProof="0" dirty="0"/>
              <a:t> e.g., divide by zero, overflow, underflow</a:t>
            </a:r>
          </a:p>
          <a:p>
            <a:pPr marL="342900" indent="-342900" eaLnBrk="1" hangingPunct="1">
              <a:lnSpc>
                <a:spcPct val="130000"/>
              </a:lnSpc>
            </a:pPr>
            <a:r>
              <a:rPr lang="en-US" sz="2400" noProof="0" dirty="0"/>
              <a:t>Special instructions: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en-US" sz="2000" noProof="0" dirty="0"/>
              <a:t>MIPS processors: </a:t>
            </a:r>
            <a:r>
              <a:rPr lang="en-US" sz="2000" noProof="0" dirty="0" err="1">
                <a:latin typeface="Consolas"/>
                <a:cs typeface="Consolas"/>
              </a:rPr>
              <a:t>Syscall</a:t>
            </a:r>
            <a:r>
              <a:rPr lang="en-US" sz="2000" noProof="0" dirty="0"/>
              <a:t> instruction executed</a:t>
            </a:r>
          </a:p>
          <a:p>
            <a:pPr marL="742950" lvl="1" indent="-285750" eaLnBrk="1" hangingPunct="1">
              <a:lnSpc>
                <a:spcPct val="130000"/>
              </a:lnSpc>
            </a:pPr>
            <a:r>
              <a:rPr lang="en-US" sz="2000" noProof="0" dirty="0"/>
              <a:t>Intel processors: </a:t>
            </a:r>
            <a:r>
              <a:rPr lang="en-US" sz="2000" noProof="0" dirty="0">
                <a:latin typeface="Consolas"/>
                <a:cs typeface="Consolas"/>
              </a:rPr>
              <a:t>INT n</a:t>
            </a:r>
            <a:r>
              <a:rPr lang="en-US" sz="2000" noProof="0" dirty="0"/>
              <a:t> instruction executed</a:t>
            </a: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9525DF4E-6FED-894F-A8B0-90F57AF043D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73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228600" y="228600"/>
            <a:ext cx="8763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>
                <a:latin typeface="Palatino Linotype" panose="02040502050505030304" pitchFamily="18" charset="0"/>
                <a:ea typeface="Times New Roman"/>
              </a:rPr>
              <a:t>Interrupts Caused by </a:t>
            </a:r>
          </a:p>
          <a:p>
            <a:pPr eaLnBrk="1" hangingPunct="1"/>
            <a:r>
              <a:rPr lang="en-US" sz="4000" dirty="0">
                <a:latin typeface="Palatino Linotype" panose="02040502050505030304" pitchFamily="18" charset="0"/>
                <a:ea typeface="Times New Roman"/>
              </a:rPr>
              <a:t>Instruction Execution</a:t>
            </a: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noProof="0" dirty="0"/>
              <a:t>Hardware Handling of Interrupts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BB4B456D-C842-2C4F-8AFE-92189F4E0473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74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609600" y="1828800"/>
            <a:ext cx="8001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3000" dirty="0">
                <a:latin typeface="Palatino Linotype" panose="02040502050505030304" pitchFamily="18" charset="0"/>
                <a:ea typeface="Times New Roman"/>
              </a:rPr>
              <a:t>Save the addresses of the interrupted instruction</a:t>
            </a:r>
          </a:p>
          <a:p>
            <a:pPr marL="469900" indent="-4699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3000" dirty="0">
                <a:latin typeface="Palatino Linotype" panose="02040502050505030304" pitchFamily="18" charset="0"/>
                <a:ea typeface="Times New Roman"/>
              </a:rPr>
              <a:t>Transfer control to the appropriate interrupt service routine (software)</a:t>
            </a:r>
          </a:p>
          <a:p>
            <a:pPr marL="469900" indent="-4699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3000" dirty="0">
                <a:latin typeface="Palatino Linotype" panose="02040502050505030304" pitchFamily="18" charset="0"/>
                <a:ea typeface="Times New Roman"/>
              </a:rPr>
              <a:t>Sets CPU to kernel mode</a:t>
            </a:r>
          </a:p>
          <a:p>
            <a:pPr marL="469900" indent="-4699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30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  <a:t>May do some security checks here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System Call Steps</a:t>
            </a: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0E97D9D4-EAE2-DC42-8585-82042003735D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75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pic>
        <p:nvPicPr>
          <p:cNvPr id="7" name="Picture 4" descr="1-17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449536"/>
            <a:ext cx="5834229" cy="5103664"/>
          </a:xfrm>
          <a:prstGeom prst="rect">
            <a:avLst/>
          </a:prstGeom>
          <a:noFill/>
        </p:spPr>
      </p:pic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5410200" y="1676400"/>
            <a:ext cx="3657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25500" indent="-825500" eaLnBrk="1" hangingPunct="1">
              <a:spcBef>
                <a:spcPct val="20000"/>
              </a:spcBef>
              <a:buClr>
                <a:schemeClr val="accent2"/>
              </a:buClr>
              <a:buFont typeface="Wingdings" charset="0"/>
              <a:buNone/>
            </a:pPr>
            <a:r>
              <a:rPr lang="en-US" sz="2100" b="1" dirty="0">
                <a:solidFill>
                  <a:srgbClr val="FF0000"/>
                </a:solidFill>
                <a:latin typeface="Palatino Linotype" panose="02040502050505030304" pitchFamily="18" charset="0"/>
                <a:ea typeface="Times New Roman"/>
              </a:rPr>
              <a:t>Example:</a:t>
            </a:r>
            <a:r>
              <a:rPr lang="en-US" sz="2100" dirty="0">
                <a:solidFill>
                  <a:srgbClr val="FF0000"/>
                </a:solidFill>
                <a:latin typeface="Palatino Linotype" panose="02040502050505030304" pitchFamily="18" charset="0"/>
                <a:ea typeface="Times New Roman"/>
              </a:rPr>
              <a:t> </a:t>
            </a:r>
          </a:p>
          <a:p>
            <a:pPr marL="825500" indent="-825500" eaLnBrk="1" hangingPunct="1">
              <a:spcBef>
                <a:spcPct val="20000"/>
              </a:spcBef>
              <a:buClr>
                <a:schemeClr val="accent2"/>
              </a:buClr>
              <a:buFont typeface="Wingdings" charset="0"/>
              <a:buNone/>
            </a:pPr>
            <a:r>
              <a:rPr lang="en-US" sz="2100" dirty="0">
                <a:solidFill>
                  <a:srgbClr val="FF0000"/>
                </a:solidFill>
                <a:latin typeface="Palatino Linotype" panose="02040502050505030304" pitchFamily="18" charset="0"/>
                <a:ea typeface="Times New Roman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Times New Roman"/>
                <a:cs typeface="Consolas"/>
              </a:rPr>
              <a:t>read(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Times New Roman"/>
                <a:cs typeface="Consolas"/>
              </a:rPr>
              <a:t>fd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Times New Roman"/>
                <a:cs typeface="Consolas"/>
              </a:rPr>
              <a:t>, buffer, </a:t>
            </a:r>
            <a:r>
              <a:rPr lang="en-US" sz="2000" dirty="0" err="1">
                <a:solidFill>
                  <a:srgbClr val="FF0000"/>
                </a:solidFill>
                <a:latin typeface="Consolas"/>
                <a:ea typeface="Times New Roman"/>
                <a:cs typeface="Consolas"/>
              </a:rPr>
              <a:t>nbytes</a:t>
            </a:r>
            <a:r>
              <a:rPr lang="en-US" sz="2000" dirty="0">
                <a:solidFill>
                  <a:srgbClr val="FF0000"/>
                </a:solidFill>
                <a:latin typeface="Consolas"/>
                <a:ea typeface="Times New Roman"/>
                <a:cs typeface="Consolas"/>
              </a:rPr>
              <a:t>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Outline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Course Information</a:t>
            </a:r>
          </a:p>
          <a:p>
            <a:pPr eaLnBrk="1" hangingPunct="1"/>
            <a:r>
              <a:rPr lang="en-US" noProof="0" dirty="0"/>
              <a:t>What is an OS?</a:t>
            </a:r>
          </a:p>
          <a:p>
            <a:pPr eaLnBrk="1" hangingPunct="1"/>
            <a:r>
              <a:rPr lang="en-US" noProof="0" dirty="0"/>
              <a:t>History of OSes</a:t>
            </a:r>
          </a:p>
          <a:p>
            <a:pPr eaLnBrk="1" hangingPunct="1"/>
            <a:r>
              <a:rPr lang="en-US" noProof="0" dirty="0"/>
              <a:t>Hardware Review</a:t>
            </a:r>
          </a:p>
          <a:p>
            <a:pPr eaLnBrk="1" hangingPunct="1"/>
            <a:r>
              <a:rPr lang="en-US" noProof="0" dirty="0"/>
              <a:t>A Typical UNIX</a:t>
            </a:r>
          </a:p>
          <a:p>
            <a:pPr eaLnBrk="1" hangingPunct="1"/>
            <a:r>
              <a:rPr lang="en-US" noProof="0" dirty="0"/>
              <a:t>Dual-Mode CPU Operations</a:t>
            </a:r>
          </a:p>
          <a:p>
            <a:pPr eaLnBrk="1" hangingPunct="1"/>
            <a:r>
              <a:rPr lang="en-US" noProof="0" dirty="0"/>
              <a:t>Interrupts and System Calls</a:t>
            </a:r>
          </a:p>
          <a:p>
            <a:pPr eaLnBrk="1" hangingPunct="1"/>
            <a:r>
              <a:rPr lang="en-US" b="1" noProof="0" dirty="0"/>
              <a:t>OS Major Components</a:t>
            </a:r>
          </a:p>
          <a:p>
            <a:pPr eaLnBrk="1" hangingPunct="1"/>
            <a:endParaRPr lang="en-US" noProof="0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D686A82-8012-3D4F-BF3F-848A0DD9D54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76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2630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OS Major Components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pPr eaLnBrk="1" hangingPunct="1"/>
            <a:r>
              <a:rPr lang="en-US" noProof="0" dirty="0"/>
              <a:t>Process management</a:t>
            </a:r>
          </a:p>
          <a:p>
            <a:pPr eaLnBrk="1" hangingPunct="1"/>
            <a:r>
              <a:rPr lang="en-US" noProof="0" dirty="0"/>
              <a:t>Resource management</a:t>
            </a:r>
          </a:p>
          <a:p>
            <a:pPr lvl="1" eaLnBrk="1" hangingPunct="1"/>
            <a:r>
              <a:rPr lang="en-US" noProof="0" dirty="0"/>
              <a:t>CPU</a:t>
            </a:r>
          </a:p>
          <a:p>
            <a:pPr lvl="1" eaLnBrk="1" hangingPunct="1"/>
            <a:r>
              <a:rPr lang="en-US" noProof="0" dirty="0"/>
              <a:t>Memory</a:t>
            </a:r>
          </a:p>
          <a:p>
            <a:pPr lvl="1" eaLnBrk="1" hangingPunct="1"/>
            <a:r>
              <a:rPr lang="en-US" noProof="0" dirty="0"/>
              <a:t>I/O devices</a:t>
            </a:r>
          </a:p>
          <a:p>
            <a:pPr eaLnBrk="1" hangingPunct="1"/>
            <a:r>
              <a:rPr lang="en-US" noProof="0" dirty="0"/>
              <a:t>File system</a:t>
            </a:r>
          </a:p>
          <a:p>
            <a:pPr eaLnBrk="1" hangingPunct="1"/>
            <a:r>
              <a:rPr lang="en-US" noProof="0" dirty="0"/>
              <a:t>Bootstrap</a:t>
            </a: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A29E8DB0-5063-F743-84AD-5BF507E740C0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77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7110" name="AutoShape 4"/>
          <p:cNvSpPr>
            <a:spLocks/>
          </p:cNvSpPr>
          <p:nvPr/>
        </p:nvSpPr>
        <p:spPr bwMode="auto">
          <a:xfrm>
            <a:off x="5410200" y="2057400"/>
            <a:ext cx="533400" cy="2743200"/>
          </a:xfrm>
          <a:prstGeom prst="rightBrace">
            <a:avLst>
              <a:gd name="adj1" fmla="val 42857"/>
              <a:gd name="adj2" fmla="val 50000"/>
            </a:avLst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47111" name="Text Box 5"/>
          <p:cNvSpPr txBox="1">
            <a:spLocks noChangeArrowheads="1"/>
          </p:cNvSpPr>
          <p:nvPr/>
        </p:nvSpPr>
        <p:spPr bwMode="auto">
          <a:xfrm>
            <a:off x="5943600" y="2202200"/>
            <a:ext cx="2819400" cy="217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lnSpc>
                <a:spcPct val="114000"/>
              </a:lnSpc>
              <a:spcBef>
                <a:spcPct val="50000"/>
              </a:spcBef>
            </a:pPr>
            <a: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  <a:t>Design Issues</a:t>
            </a:r>
            <a:b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</a:br>
            <a: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  <a:t>  1. Efficiency</a:t>
            </a:r>
            <a:b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</a:br>
            <a: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  <a:t>  2. Fairness</a:t>
            </a:r>
            <a:b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</a:br>
            <a: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  <a:t>  3. Sharing</a:t>
            </a:r>
            <a:b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</a:br>
            <a:r>
              <a:rPr lang="en-US" sz="2400" b="1" dirty="0">
                <a:solidFill>
                  <a:schemeClr val="accent2"/>
                </a:solidFill>
                <a:latin typeface="Palatino Linotype" panose="02040502050505030304" pitchFamily="18" charset="0"/>
                <a:ea typeface="Times New Roman"/>
              </a:rPr>
              <a:t>  4. Protection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Process Management (1)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752600"/>
            <a:ext cx="8043862" cy="4267200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What is a process? </a:t>
            </a:r>
          </a:p>
          <a:p>
            <a:pPr lvl="1" eaLnBrk="1" hangingPunct="1"/>
            <a:r>
              <a:rPr lang="en-US" noProof="0" dirty="0"/>
              <a:t>Is it a program?</a:t>
            </a:r>
          </a:p>
          <a:p>
            <a:pPr lvl="1" eaLnBrk="1" hangingPunct="1"/>
            <a:r>
              <a:rPr lang="en-US" b="1" noProof="0" dirty="0">
                <a:solidFill>
                  <a:schemeClr val="accent2"/>
                </a:solidFill>
              </a:rPr>
              <a:t>In short: it’s a program that is executing</a:t>
            </a:r>
          </a:p>
          <a:p>
            <a:pPr lvl="1" eaLnBrk="1" hangingPunct="1"/>
            <a:endParaRPr lang="en-US" noProof="0" dirty="0">
              <a:solidFill>
                <a:schemeClr val="accent2"/>
              </a:solidFill>
            </a:endParaRPr>
          </a:p>
          <a:p>
            <a:pPr eaLnBrk="1" hangingPunct="1"/>
            <a:r>
              <a:rPr lang="en-US" noProof="0" dirty="0"/>
              <a:t>What does a process need?</a:t>
            </a:r>
          </a:p>
          <a:p>
            <a:pPr lvl="1" eaLnBrk="1" hangingPunct="1"/>
            <a:r>
              <a:rPr lang="en-US" noProof="0" dirty="0"/>
              <a:t>CPU time, memory, files, and I/O devices</a:t>
            </a: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6C773E4B-34B2-5949-B59C-0FCA4995EC42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78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Process Management (2)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76400"/>
            <a:ext cx="8043863" cy="4267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4000"/>
              </a:lnSpc>
            </a:pPr>
            <a:r>
              <a:rPr lang="en-US" sz="2600" noProof="0" dirty="0"/>
              <a:t>How to create/terminate processes? 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>
                <a:latin typeface="Consolas"/>
                <a:cs typeface="Consolas"/>
              </a:rPr>
              <a:t>fork()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 err="1">
                <a:latin typeface="Consolas"/>
                <a:cs typeface="Consolas"/>
              </a:rPr>
              <a:t>execve</a:t>
            </a:r>
            <a:r>
              <a:rPr lang="en-US" sz="2200" noProof="0" dirty="0">
                <a:latin typeface="Consolas"/>
                <a:cs typeface="Consolas"/>
              </a:rPr>
              <a:t>()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>
                <a:latin typeface="Consolas"/>
                <a:cs typeface="Consolas"/>
              </a:rPr>
              <a:t>kill()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>
                <a:latin typeface="Consolas"/>
                <a:cs typeface="Consolas"/>
              </a:rPr>
              <a:t>exit()</a:t>
            </a:r>
          </a:p>
          <a:p>
            <a:pPr eaLnBrk="1" hangingPunct="1">
              <a:lnSpc>
                <a:spcPct val="114000"/>
              </a:lnSpc>
            </a:pPr>
            <a:r>
              <a:rPr lang="en-US" sz="2600" noProof="0" dirty="0"/>
              <a:t>What else from OS?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/>
              <a:t>Process synchronization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/>
              <a:t>Process communication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/>
              <a:t>Deadlock handling</a:t>
            </a:r>
          </a:p>
        </p:txBody>
      </p:sp>
      <p:pic>
        <p:nvPicPr>
          <p:cNvPr id="7" name="Picture 4" descr="1-1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2819400"/>
            <a:ext cx="3093671" cy="2286000"/>
          </a:xfrm>
          <a:noFill/>
        </p:spPr>
      </p:pic>
      <p:sp>
        <p:nvSpPr>
          <p:cNvPr id="4915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305BEE2E-B4F6-0B47-92A0-83086189128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79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Outline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noProof="0" dirty="0"/>
              <a:t>Course Information</a:t>
            </a:r>
          </a:p>
          <a:p>
            <a:pPr eaLnBrk="1" hangingPunct="1"/>
            <a:r>
              <a:rPr lang="en-US" b="1" noProof="0" dirty="0"/>
              <a:t>What is an OS?</a:t>
            </a:r>
          </a:p>
          <a:p>
            <a:pPr eaLnBrk="1" hangingPunct="1"/>
            <a:r>
              <a:rPr lang="en-US" noProof="0" dirty="0"/>
              <a:t>History of OSes</a:t>
            </a:r>
          </a:p>
          <a:p>
            <a:pPr eaLnBrk="1" hangingPunct="1"/>
            <a:r>
              <a:rPr lang="en-US" noProof="0" dirty="0"/>
              <a:t>Hardware Review</a:t>
            </a:r>
          </a:p>
          <a:p>
            <a:pPr eaLnBrk="1" hangingPunct="1"/>
            <a:r>
              <a:rPr lang="en-US" noProof="0" dirty="0"/>
              <a:t>A Typical UNIX</a:t>
            </a:r>
          </a:p>
          <a:p>
            <a:pPr eaLnBrk="1" hangingPunct="1"/>
            <a:r>
              <a:rPr lang="en-US" noProof="0" dirty="0"/>
              <a:t>Dual-Mode CPU Operations</a:t>
            </a:r>
          </a:p>
          <a:p>
            <a:pPr eaLnBrk="1" hangingPunct="1"/>
            <a:r>
              <a:rPr lang="en-US" noProof="0" dirty="0"/>
              <a:t>Interrupts and System Calls</a:t>
            </a:r>
          </a:p>
          <a:p>
            <a:pPr eaLnBrk="1" hangingPunct="1"/>
            <a:r>
              <a:rPr lang="en-US" noProof="0" dirty="0"/>
              <a:t>OS Major Components</a:t>
            </a:r>
          </a:p>
          <a:p>
            <a:pPr eaLnBrk="1" hangingPunct="1"/>
            <a:endParaRPr lang="en-US" noProof="0" dirty="0"/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D686A82-8012-3D4F-BF3F-848A0DD9D54A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8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5213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CPU Management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Responsibilities</a:t>
            </a:r>
          </a:p>
          <a:p>
            <a:pPr lvl="1" eaLnBrk="1" hangingPunct="1"/>
            <a:r>
              <a:rPr lang="en-US" noProof="0" dirty="0"/>
              <a:t>CPU scheduling</a:t>
            </a:r>
          </a:p>
          <a:p>
            <a:pPr lvl="1" eaLnBrk="1" hangingPunct="1"/>
            <a:r>
              <a:rPr lang="en-US" noProof="0" dirty="0"/>
              <a:t>Allocation for multiple CPUs</a:t>
            </a:r>
          </a:p>
          <a:p>
            <a:pPr eaLnBrk="1" hangingPunct="1"/>
            <a:r>
              <a:rPr lang="en-US" noProof="0" dirty="0"/>
              <a:t>Issues:</a:t>
            </a:r>
          </a:p>
          <a:p>
            <a:pPr lvl="1" eaLnBrk="1" hangingPunct="1"/>
            <a:r>
              <a:rPr lang="en-US" noProof="0" dirty="0"/>
              <a:t>CPU utilization</a:t>
            </a:r>
          </a:p>
          <a:p>
            <a:pPr lvl="1" eaLnBrk="1" hangingPunct="1"/>
            <a:r>
              <a:rPr lang="en-US" noProof="0" dirty="0"/>
              <a:t>Fairness</a:t>
            </a:r>
          </a:p>
          <a:p>
            <a:pPr lvl="1" eaLnBrk="1" hangingPunct="1"/>
            <a:r>
              <a:rPr lang="en-US" noProof="0" dirty="0"/>
              <a:t>Deadlock free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CB02B4A2-ECEA-B44C-804A-61E014407C86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80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Memory Management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7815262" cy="4724400"/>
          </a:xfrm>
        </p:spPr>
        <p:txBody>
          <a:bodyPr/>
          <a:lstStyle/>
          <a:p>
            <a:pPr eaLnBrk="1" hangingPunct="1"/>
            <a:r>
              <a:rPr lang="en-US" noProof="0" dirty="0"/>
              <a:t>Why?</a:t>
            </a:r>
          </a:p>
          <a:p>
            <a:pPr lvl="1" eaLnBrk="1" hangingPunct="1"/>
            <a:r>
              <a:rPr lang="en-US" b="1" noProof="0" dirty="0">
                <a:solidFill>
                  <a:schemeClr val="accent2"/>
                </a:solidFill>
              </a:rPr>
              <a:t>Multiple</a:t>
            </a:r>
            <a:r>
              <a:rPr lang="en-US" noProof="0" dirty="0"/>
              <a:t> programs in </a:t>
            </a:r>
            <a:r>
              <a:rPr lang="en-US" b="1" noProof="0" dirty="0">
                <a:solidFill>
                  <a:schemeClr val="accent2"/>
                </a:solidFill>
              </a:rPr>
              <a:t>limited</a:t>
            </a:r>
            <a:r>
              <a:rPr lang="en-US" noProof="0" dirty="0"/>
              <a:t> memory</a:t>
            </a:r>
          </a:p>
          <a:p>
            <a:pPr lvl="1" eaLnBrk="1" hangingPunct="1"/>
            <a:endParaRPr lang="en-US" noProof="0" dirty="0"/>
          </a:p>
          <a:p>
            <a:pPr eaLnBrk="1" hangingPunct="1"/>
            <a:r>
              <a:rPr lang="en-US" noProof="0" dirty="0"/>
              <a:t>Responsibilities:</a:t>
            </a:r>
          </a:p>
          <a:p>
            <a:pPr lvl="1" eaLnBrk="1" hangingPunct="1"/>
            <a:r>
              <a:rPr lang="en-US" noProof="0" dirty="0"/>
              <a:t>Track memory usage</a:t>
            </a:r>
          </a:p>
          <a:p>
            <a:pPr lvl="1" eaLnBrk="1" hangingPunct="1"/>
            <a:r>
              <a:rPr lang="en-US" noProof="0" dirty="0"/>
              <a:t>Allocation/De-allocation</a:t>
            </a:r>
          </a:p>
          <a:p>
            <a:pPr lvl="1" eaLnBrk="1" hangingPunct="1"/>
            <a:r>
              <a:rPr lang="en-US" noProof="0" dirty="0"/>
              <a:t>Transfer from and to secondary storage</a:t>
            </a:r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4B828D52-4B24-EC44-BA80-7DD3A4BDBE4C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81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I/O Devices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>
          <a:xfrm>
            <a:off x="304803" y="1836738"/>
            <a:ext cx="3809997" cy="4640262"/>
          </a:xfrm>
        </p:spPr>
        <p:txBody>
          <a:bodyPr>
            <a:normAutofit/>
          </a:bodyPr>
          <a:lstStyle/>
          <a:p>
            <a:pPr eaLnBrk="1" hangingPunct="1">
              <a:lnSpc>
                <a:spcPct val="114000"/>
              </a:lnSpc>
            </a:pPr>
            <a:r>
              <a:rPr lang="en-US" sz="2600" noProof="0" dirty="0"/>
              <a:t>Why?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/>
              <a:t>Too many details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/>
              <a:t>Too many different devices</a:t>
            </a:r>
          </a:p>
          <a:p>
            <a:pPr eaLnBrk="1" hangingPunct="1">
              <a:lnSpc>
                <a:spcPct val="114000"/>
              </a:lnSpc>
            </a:pPr>
            <a:r>
              <a:rPr lang="en-US" sz="2600" noProof="0" dirty="0"/>
              <a:t>Responsibilities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/>
              <a:t>Improve I/O efficiency, utilization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/>
              <a:t>General interfaces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z="2200" noProof="0" dirty="0"/>
              <a:t>Extensible for specific hardware devices</a:t>
            </a: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390BE612-CB36-F14C-A919-4F97B4D46B9B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82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  <p:sp>
        <p:nvSpPr>
          <p:cNvPr id="52230" name="Rectangle 4"/>
          <p:cNvSpPr>
            <a:spLocks noChangeArrowheads="1"/>
          </p:cNvSpPr>
          <p:nvPr/>
        </p:nvSpPr>
        <p:spPr bwMode="auto">
          <a:xfrm>
            <a:off x="4191000" y="2057400"/>
            <a:ext cx="4419600" cy="5334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Helvetica" pitchFamily="2" charset="0"/>
                <a:ea typeface="Times New Roman"/>
              </a:rPr>
              <a:t>Kernel</a:t>
            </a:r>
          </a:p>
        </p:txBody>
      </p:sp>
      <p:sp>
        <p:nvSpPr>
          <p:cNvPr id="52231" name="Rectangle 5"/>
          <p:cNvSpPr>
            <a:spLocks noChangeArrowheads="1"/>
          </p:cNvSpPr>
          <p:nvPr/>
        </p:nvSpPr>
        <p:spPr bwMode="auto">
          <a:xfrm>
            <a:off x="4191000" y="2590800"/>
            <a:ext cx="4419600" cy="5334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Helvetica" pitchFamily="2" charset="0"/>
                <a:ea typeface="Times New Roman"/>
              </a:rPr>
              <a:t>Kernel I/O Subsystem</a:t>
            </a:r>
          </a:p>
        </p:txBody>
      </p:sp>
      <p:sp>
        <p:nvSpPr>
          <p:cNvPr id="52232" name="Rectangle 6"/>
          <p:cNvSpPr>
            <a:spLocks noChangeArrowheads="1"/>
          </p:cNvSpPr>
          <p:nvPr/>
        </p:nvSpPr>
        <p:spPr bwMode="auto">
          <a:xfrm>
            <a:off x="4191000" y="3124200"/>
            <a:ext cx="914400" cy="8382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SCSI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device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driver</a:t>
            </a:r>
          </a:p>
        </p:txBody>
      </p:sp>
      <p:sp>
        <p:nvSpPr>
          <p:cNvPr id="52233" name="Rectangle 7"/>
          <p:cNvSpPr>
            <a:spLocks noChangeArrowheads="1"/>
          </p:cNvSpPr>
          <p:nvPr/>
        </p:nvSpPr>
        <p:spPr bwMode="auto">
          <a:xfrm>
            <a:off x="5105400" y="3124200"/>
            <a:ext cx="1143000" cy="8382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Keyboard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device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driver</a:t>
            </a:r>
          </a:p>
        </p:txBody>
      </p:sp>
      <p:sp>
        <p:nvSpPr>
          <p:cNvPr id="52234" name="Rectangle 8"/>
          <p:cNvSpPr>
            <a:spLocks noChangeArrowheads="1"/>
          </p:cNvSpPr>
          <p:nvPr/>
        </p:nvSpPr>
        <p:spPr bwMode="auto">
          <a:xfrm>
            <a:off x="7696200" y="3124200"/>
            <a:ext cx="914400" cy="8382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ATAPI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device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driver</a:t>
            </a:r>
          </a:p>
        </p:txBody>
      </p:sp>
      <p:sp>
        <p:nvSpPr>
          <p:cNvPr id="52235" name="Rectangle 9"/>
          <p:cNvSpPr>
            <a:spLocks noChangeArrowheads="1"/>
          </p:cNvSpPr>
          <p:nvPr/>
        </p:nvSpPr>
        <p:spPr bwMode="auto">
          <a:xfrm>
            <a:off x="6248400" y="3124200"/>
            <a:ext cx="1447800" cy="8382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>
                <a:latin typeface="Helvetica" pitchFamily="2" charset="0"/>
                <a:ea typeface="Times New Roman"/>
              </a:rPr>
              <a:t>……</a:t>
            </a:r>
          </a:p>
        </p:txBody>
      </p:sp>
      <p:sp>
        <p:nvSpPr>
          <p:cNvPr id="52236" name="Rectangle 10"/>
          <p:cNvSpPr>
            <a:spLocks noChangeArrowheads="1"/>
          </p:cNvSpPr>
          <p:nvPr/>
        </p:nvSpPr>
        <p:spPr bwMode="auto">
          <a:xfrm>
            <a:off x="4191000" y="4038600"/>
            <a:ext cx="914400" cy="8382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SCSI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device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controller</a:t>
            </a:r>
          </a:p>
        </p:txBody>
      </p:sp>
      <p:sp>
        <p:nvSpPr>
          <p:cNvPr id="52237" name="Rectangle 11"/>
          <p:cNvSpPr>
            <a:spLocks noChangeArrowheads="1"/>
          </p:cNvSpPr>
          <p:nvPr/>
        </p:nvSpPr>
        <p:spPr bwMode="auto">
          <a:xfrm>
            <a:off x="5105400" y="4038600"/>
            <a:ext cx="1143000" cy="8382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Keyboard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device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controller</a:t>
            </a:r>
          </a:p>
        </p:txBody>
      </p:sp>
      <p:sp>
        <p:nvSpPr>
          <p:cNvPr id="52238" name="Rectangle 12"/>
          <p:cNvSpPr>
            <a:spLocks noChangeArrowheads="1"/>
          </p:cNvSpPr>
          <p:nvPr/>
        </p:nvSpPr>
        <p:spPr bwMode="auto">
          <a:xfrm>
            <a:off x="7696200" y="4038600"/>
            <a:ext cx="914400" cy="8382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ATAPI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device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controller</a:t>
            </a:r>
          </a:p>
        </p:txBody>
      </p:sp>
      <p:sp>
        <p:nvSpPr>
          <p:cNvPr id="52239" name="Rectangle 13"/>
          <p:cNvSpPr>
            <a:spLocks noChangeArrowheads="1"/>
          </p:cNvSpPr>
          <p:nvPr/>
        </p:nvSpPr>
        <p:spPr bwMode="auto">
          <a:xfrm>
            <a:off x="6248400" y="4038600"/>
            <a:ext cx="1447800" cy="8382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>
                <a:latin typeface="Helvetica" pitchFamily="2" charset="0"/>
                <a:ea typeface="Times New Roman"/>
              </a:rPr>
              <a:t>……</a:t>
            </a:r>
          </a:p>
        </p:txBody>
      </p:sp>
      <p:sp>
        <p:nvSpPr>
          <p:cNvPr id="52240" name="Rectangle 14"/>
          <p:cNvSpPr>
            <a:spLocks noChangeArrowheads="1"/>
          </p:cNvSpPr>
          <p:nvPr/>
        </p:nvSpPr>
        <p:spPr bwMode="auto">
          <a:xfrm>
            <a:off x="4191000" y="5181600"/>
            <a:ext cx="914400" cy="6096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SCSI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devices</a:t>
            </a:r>
          </a:p>
        </p:txBody>
      </p:sp>
      <p:sp>
        <p:nvSpPr>
          <p:cNvPr id="52241" name="Rectangle 15"/>
          <p:cNvSpPr>
            <a:spLocks noChangeArrowheads="1"/>
          </p:cNvSpPr>
          <p:nvPr/>
        </p:nvSpPr>
        <p:spPr bwMode="auto">
          <a:xfrm>
            <a:off x="5105400" y="5181600"/>
            <a:ext cx="1143000" cy="6096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Keyboard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devices</a:t>
            </a:r>
          </a:p>
        </p:txBody>
      </p:sp>
      <p:sp>
        <p:nvSpPr>
          <p:cNvPr id="52242" name="Rectangle 16"/>
          <p:cNvSpPr>
            <a:spLocks noChangeArrowheads="1"/>
          </p:cNvSpPr>
          <p:nvPr/>
        </p:nvSpPr>
        <p:spPr bwMode="auto">
          <a:xfrm>
            <a:off x="7696200" y="5181600"/>
            <a:ext cx="914400" cy="6096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ATAPI</a:t>
            </a:r>
          </a:p>
          <a:p>
            <a:pPr algn="ctr"/>
            <a:r>
              <a:rPr lang="en-US" sz="1400" dirty="0">
                <a:latin typeface="Helvetica" pitchFamily="2" charset="0"/>
                <a:ea typeface="Times New Roman"/>
              </a:rPr>
              <a:t>devices</a:t>
            </a:r>
          </a:p>
        </p:txBody>
      </p:sp>
      <p:sp>
        <p:nvSpPr>
          <p:cNvPr id="52243" name="Rectangle 17"/>
          <p:cNvSpPr>
            <a:spLocks noChangeArrowheads="1"/>
          </p:cNvSpPr>
          <p:nvPr/>
        </p:nvSpPr>
        <p:spPr bwMode="auto">
          <a:xfrm>
            <a:off x="6248400" y="5181600"/>
            <a:ext cx="1447800" cy="60960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>
                <a:latin typeface="Helvetica" pitchFamily="2" charset="0"/>
                <a:ea typeface="Times New Roman"/>
              </a:rPr>
              <a:t>……</a:t>
            </a:r>
          </a:p>
        </p:txBody>
      </p:sp>
      <p:sp>
        <p:nvSpPr>
          <p:cNvPr id="52244" name="Line 18"/>
          <p:cNvSpPr>
            <a:spLocks noChangeShapeType="1"/>
          </p:cNvSpPr>
          <p:nvPr/>
        </p:nvSpPr>
        <p:spPr bwMode="auto">
          <a:xfrm>
            <a:off x="4648200" y="4876800"/>
            <a:ext cx="0" cy="3048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Helvetica" pitchFamily="2" charset="0"/>
              <a:ea typeface="Times New Roman"/>
            </a:endParaRPr>
          </a:p>
        </p:txBody>
      </p:sp>
      <p:sp>
        <p:nvSpPr>
          <p:cNvPr id="52245" name="Line 19"/>
          <p:cNvSpPr>
            <a:spLocks noChangeShapeType="1"/>
          </p:cNvSpPr>
          <p:nvPr/>
        </p:nvSpPr>
        <p:spPr bwMode="auto">
          <a:xfrm>
            <a:off x="5638800" y="4876800"/>
            <a:ext cx="0" cy="3048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Helvetica" pitchFamily="2" charset="0"/>
              <a:ea typeface="Times New Roman"/>
            </a:endParaRPr>
          </a:p>
        </p:txBody>
      </p:sp>
      <p:sp>
        <p:nvSpPr>
          <p:cNvPr id="52246" name="Line 20"/>
          <p:cNvSpPr>
            <a:spLocks noChangeShapeType="1"/>
          </p:cNvSpPr>
          <p:nvPr/>
        </p:nvSpPr>
        <p:spPr bwMode="auto">
          <a:xfrm>
            <a:off x="7010400" y="4876800"/>
            <a:ext cx="0" cy="3048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Helvetica" pitchFamily="2" charset="0"/>
              <a:ea typeface="Times New Roman"/>
            </a:endParaRPr>
          </a:p>
        </p:txBody>
      </p:sp>
      <p:sp>
        <p:nvSpPr>
          <p:cNvPr id="52247" name="Line 21"/>
          <p:cNvSpPr>
            <a:spLocks noChangeShapeType="1"/>
          </p:cNvSpPr>
          <p:nvPr/>
        </p:nvSpPr>
        <p:spPr bwMode="auto">
          <a:xfrm>
            <a:off x="8153400" y="4876800"/>
            <a:ext cx="0" cy="3048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Helvetica" pitchFamily="2" charset="0"/>
              <a:ea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File System Example</a:t>
            </a:r>
          </a:p>
        </p:txBody>
      </p:sp>
      <p:pic>
        <p:nvPicPr>
          <p:cNvPr id="6" name="Picture 3" descr="1-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484" y="1320726"/>
            <a:ext cx="8077200" cy="5384800"/>
          </a:xfrm>
          <a:noFill/>
        </p:spPr>
      </p:pic>
      <p:sp>
        <p:nvSpPr>
          <p:cNvPr id="5325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C20D8A0D-D03B-A74A-A9B6-12C170CEDEB6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83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File System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noProof="0" dirty="0"/>
              <a:t>Why?</a:t>
            </a:r>
          </a:p>
          <a:p>
            <a:pPr lvl="1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noProof="0" dirty="0"/>
              <a:t>A easy way for users/apps to manipulate information</a:t>
            </a:r>
          </a:p>
          <a:p>
            <a:pPr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noProof="0" dirty="0"/>
              <a:t>How to create/open/close/delete files/directories?</a:t>
            </a:r>
          </a:p>
          <a:p>
            <a:pPr lvl="1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noProof="0" dirty="0">
                <a:latin typeface="Consolas"/>
                <a:cs typeface="Consolas"/>
              </a:rPr>
              <a:t>open()</a:t>
            </a:r>
          </a:p>
          <a:p>
            <a:pPr lvl="1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noProof="0" dirty="0">
                <a:latin typeface="Consolas"/>
                <a:cs typeface="Consolas"/>
              </a:rPr>
              <a:t>close()</a:t>
            </a:r>
          </a:p>
          <a:p>
            <a:pPr lvl="1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noProof="0" dirty="0">
                <a:latin typeface="Consolas"/>
                <a:cs typeface="Consolas"/>
              </a:rPr>
              <a:t>link()</a:t>
            </a:r>
          </a:p>
          <a:p>
            <a:pPr lvl="1" eaLnBrk="1" hangingPunct="1">
              <a:lnSpc>
                <a:spcPct val="114000"/>
              </a:lnSpc>
              <a:spcBef>
                <a:spcPts val="600"/>
              </a:spcBef>
            </a:pPr>
            <a:r>
              <a:rPr lang="en-US" noProof="0" dirty="0">
                <a:latin typeface="Consolas"/>
                <a:cs typeface="Consolas"/>
              </a:rPr>
              <a:t>unlink()</a:t>
            </a: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1A01CDBA-0F1F-FB4F-A596-612923CE02F2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84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1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131050" y="6427788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/>
            <a:fld id="{2DAABC70-6981-405B-8BBC-7665D91B0903}" type="slidenum">
              <a:rPr lang="en-US" sz="1200">
                <a:solidFill>
                  <a:schemeClr val="bg1"/>
                </a:solidFill>
              </a:rPr>
              <a:pPr algn="r"/>
              <a:t>85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 sz="2800"/>
              <a:t>The Future of Operating Systems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Will continue to become more user-friendly</a:t>
            </a:r>
            <a:endParaRPr lang="en-US">
              <a:cs typeface="Times New Roman" pitchFamily="18" charset="0"/>
            </a:endParaRPr>
          </a:p>
          <a:p>
            <a:pPr eaLnBrk="1" hangingPunct="1"/>
            <a:r>
              <a:rPr lang="en-US">
                <a:cs typeface="Times New Roman" pitchFamily="18" charset="0"/>
              </a:rPr>
              <a:t>Will </a:t>
            </a:r>
            <a:r>
              <a:rPr lang="en-US"/>
              <a:t>eventually be driven primarily by a voice interface</a:t>
            </a:r>
            <a:endParaRPr lang="en-US">
              <a:cs typeface="Times New Roman" pitchFamily="18" charset="0"/>
            </a:endParaRPr>
          </a:p>
          <a:p>
            <a:pPr eaLnBrk="1" hangingPunct="1"/>
            <a:r>
              <a:rPr lang="en-US"/>
              <a:t>Likely to continue to become more stable and self-healing</a:t>
            </a:r>
          </a:p>
          <a:p>
            <a:pPr eaLnBrk="1" hangingPunct="1"/>
            <a:r>
              <a:rPr lang="en-US"/>
              <a:t>Will likely continue to include improved security features and to support multiple processors and other technological improvements</a:t>
            </a:r>
          </a:p>
          <a:p>
            <a:pPr eaLnBrk="1" hangingPunct="1"/>
            <a:r>
              <a:rPr lang="en-US"/>
              <a:t>May be used primarily to access software available through the Internet or other networks</a:t>
            </a:r>
          </a:p>
        </p:txBody>
      </p:sp>
    </p:spTree>
    <p:extLst>
      <p:ext uri="{BB962C8B-B14F-4D97-AF65-F5344CB8AC3E}">
        <p14:creationId xmlns:p14="http://schemas.microsoft.com/office/powerpoint/2010/main" val="2801361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/>
              <a:t>Summary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pPr eaLnBrk="1" hangingPunct="1"/>
            <a:r>
              <a:rPr lang="en-US" noProof="0" dirty="0"/>
              <a:t>Course Overview</a:t>
            </a:r>
          </a:p>
          <a:p>
            <a:pPr eaLnBrk="1" hangingPunct="1"/>
            <a:r>
              <a:rPr lang="en-US" noProof="0" dirty="0"/>
              <a:t>What is an OS?</a:t>
            </a:r>
          </a:p>
          <a:p>
            <a:pPr eaLnBrk="1" hangingPunct="1"/>
            <a:r>
              <a:rPr lang="en-US" noProof="0" dirty="0"/>
              <a:t>History of OS</a:t>
            </a:r>
          </a:p>
          <a:p>
            <a:pPr eaLnBrk="1" hangingPunct="1"/>
            <a:r>
              <a:rPr lang="en-US" noProof="0" dirty="0"/>
              <a:t>Hardware Review</a:t>
            </a:r>
          </a:p>
          <a:p>
            <a:pPr eaLnBrk="1" hangingPunct="1"/>
            <a:r>
              <a:rPr lang="en-US" noProof="0" dirty="0"/>
              <a:t>A Typical UNIX</a:t>
            </a:r>
          </a:p>
          <a:p>
            <a:pPr eaLnBrk="1" hangingPunct="1"/>
            <a:r>
              <a:rPr lang="en-US" noProof="0" dirty="0"/>
              <a:t>Dual-Mode CPU Operations</a:t>
            </a:r>
          </a:p>
          <a:p>
            <a:pPr eaLnBrk="1" hangingPunct="1"/>
            <a:r>
              <a:rPr lang="en-US" noProof="0" dirty="0"/>
              <a:t>Interrupts and System Calls</a:t>
            </a:r>
          </a:p>
          <a:p>
            <a:pPr eaLnBrk="1" hangingPunct="1"/>
            <a:r>
              <a:rPr lang="en-US" noProof="0" dirty="0"/>
              <a:t>OS major components</a:t>
            </a:r>
          </a:p>
          <a:p>
            <a:pPr eaLnBrk="1" hangingPunct="1"/>
            <a:endParaRPr lang="en-US" noProof="0" dirty="0"/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78C44538-3A16-854E-B40D-6A520B32F3ED}" type="slidenum">
              <a:rPr lang="en-US">
                <a:latin typeface="Palatino Linotype" panose="02040502050505030304" pitchFamily="18" charset="0"/>
                <a:ea typeface="Times New Roman"/>
              </a:rPr>
              <a:pPr/>
              <a:t>86</a:t>
            </a:fld>
            <a:endParaRPr lang="en-US" dirty="0">
              <a:latin typeface="Palatino Linotype" panose="02040502050505030304" pitchFamily="18" charset="0"/>
              <a:ea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871" y="5334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Why do we need Operating Systems?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524000"/>
            <a:ext cx="617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We have hardware, but how to control it?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Mainframe computers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Hardware – Command Line – Graphical User Interface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1" y="4644854"/>
            <a:ext cx="2350129" cy="1776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644853"/>
            <a:ext cx="2633555" cy="1776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659188"/>
            <a:ext cx="2830286" cy="166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0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2960</Words>
  <Application>Microsoft Office PowerPoint</Application>
  <PresentationFormat>On-screen Show (4:3)</PresentationFormat>
  <Paragraphs>748</Paragraphs>
  <Slides>86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01" baseType="lpstr">
      <vt:lpstr>.AppleSystemUIFont</vt:lpstr>
      <vt:lpstr>Arial</vt:lpstr>
      <vt:lpstr>Calibri</vt:lpstr>
      <vt:lpstr>Calibri Light</vt:lpstr>
      <vt:lpstr>Consolas</vt:lpstr>
      <vt:lpstr>Courier New</vt:lpstr>
      <vt:lpstr>Helvetica</vt:lpstr>
      <vt:lpstr>Palatino Linotype</vt:lpstr>
      <vt:lpstr>Times New Roman</vt:lpstr>
      <vt:lpstr>Trebuchet MS</vt:lpstr>
      <vt:lpstr>Verdana</vt:lpstr>
      <vt:lpstr>Wingdings</vt:lpstr>
      <vt:lpstr>Wingdings 3</vt:lpstr>
      <vt:lpstr>Office Theme</vt:lpstr>
      <vt:lpstr>Blank Presentation</vt:lpstr>
      <vt:lpstr>Operating Systems 2</vt:lpstr>
      <vt:lpstr>Outline</vt:lpstr>
      <vt:lpstr>Info About Me</vt:lpstr>
      <vt:lpstr>PowerPoint Presentation</vt:lpstr>
      <vt:lpstr>Class/Lab Etiquette   </vt:lpstr>
      <vt:lpstr>Problems with Module??</vt:lpstr>
      <vt:lpstr>Course Objectives</vt:lpstr>
      <vt:lpstr>Outline</vt:lpstr>
      <vt:lpstr>PowerPoint Presentation</vt:lpstr>
      <vt:lpstr>What is an OS? (1)</vt:lpstr>
      <vt:lpstr>What is an OS? (2)</vt:lpstr>
      <vt:lpstr>What is an OS? (3)</vt:lpstr>
      <vt:lpstr>What is an OS? (4)</vt:lpstr>
      <vt:lpstr>What is an OS? (5)</vt:lpstr>
      <vt:lpstr>What is an OS? (6)</vt:lpstr>
      <vt:lpstr>What is an OS? (7)</vt:lpstr>
      <vt:lpstr>Outline</vt:lpstr>
      <vt:lpstr>History of Operating Systems</vt:lpstr>
      <vt:lpstr>History of Computers - 19th Century</vt:lpstr>
      <vt:lpstr>Charles Babbage - 1792-1871</vt:lpstr>
      <vt:lpstr>First Generation: 1945+  (no OS)</vt:lpstr>
      <vt:lpstr>Vacuum Tubes - 1941 - 1956</vt:lpstr>
      <vt:lpstr>UNIVAC - 1951 </vt:lpstr>
      <vt:lpstr>The First Computer “Bug”…….1947</vt:lpstr>
      <vt:lpstr>Operating System</vt:lpstr>
      <vt:lpstr>History of Operating Systems  (1955–1965)</vt:lpstr>
      <vt:lpstr>History of Operating Systems  (1965–1980)</vt:lpstr>
      <vt:lpstr>PowerPoint Presentation</vt:lpstr>
      <vt:lpstr>Selected OS Developers</vt:lpstr>
      <vt:lpstr>PowerPoint Presentation</vt:lpstr>
      <vt:lpstr>PowerPoint Presentation</vt:lpstr>
      <vt:lpstr>PowerPoint Presentation</vt:lpstr>
      <vt:lpstr>PowerPoint Presentation</vt:lpstr>
      <vt:lpstr>Computer Performance Over Time</vt:lpstr>
      <vt:lpstr>Early Operating Systems: Computers Were Very Expensive</vt:lpstr>
      <vt:lpstr>Time-Sharing Operating Systems: Computers and People Both Expensive</vt:lpstr>
      <vt:lpstr>Today’s Operating Systems: Computers Are Cheap</vt:lpstr>
      <vt:lpstr>Tomorrow’s Operating Systems</vt:lpstr>
      <vt:lpstr>Outline</vt:lpstr>
      <vt:lpstr>Basic (1-CPU) Computer System</vt:lpstr>
      <vt:lpstr>Typical PC (Intel-based)  Computer Structure</vt:lpstr>
      <vt:lpstr>Typical Memory Storage Structure</vt:lpstr>
      <vt:lpstr>Typical Memory in a PC</vt:lpstr>
      <vt:lpstr>Moving-Head Disk Mechanism</vt:lpstr>
      <vt:lpstr>Outline</vt:lpstr>
      <vt:lpstr>Brief History of UNIX </vt:lpstr>
      <vt:lpstr>PowerPoint Presentation</vt:lpstr>
      <vt:lpstr>Release timeline</vt:lpstr>
      <vt:lpstr>UNIX based systems</vt:lpstr>
      <vt:lpstr>UNIX based systems</vt:lpstr>
      <vt:lpstr>UNIX architecture</vt:lpstr>
      <vt:lpstr>Layered Operating System</vt:lpstr>
      <vt:lpstr>UNIX architecture</vt:lpstr>
      <vt:lpstr>UNIX architecture</vt:lpstr>
      <vt:lpstr>UNIX File Hierarchy</vt:lpstr>
      <vt:lpstr>UNIX File Types</vt:lpstr>
      <vt:lpstr>The Shell</vt:lpstr>
      <vt:lpstr>Single UNIX Specification 1998 </vt:lpstr>
      <vt:lpstr>Even the Internet itself, all began life with and because of UNIX systems. Today, without UNIX systems, the Internet would come to a screeching halt. Most telephone calls could not be made, electronic commerce would grind to a halt and there would have never been "Jurassic Park"!  </vt:lpstr>
      <vt:lpstr>A Peek Into Unix</vt:lpstr>
      <vt:lpstr>Unix: Application</vt:lpstr>
      <vt:lpstr>Unix: Libraries</vt:lpstr>
      <vt:lpstr>Typical Unix OS Structure</vt:lpstr>
      <vt:lpstr>Typical Unix OS Structure</vt:lpstr>
      <vt:lpstr>Discussion</vt:lpstr>
      <vt:lpstr>Outline</vt:lpstr>
      <vt:lpstr>Questions</vt:lpstr>
      <vt:lpstr>Why Kernel Mode?</vt:lpstr>
      <vt:lpstr>How to Provide Kernel Mode?</vt:lpstr>
      <vt:lpstr>Outline</vt:lpstr>
      <vt:lpstr>Three Interrupt Classes</vt:lpstr>
      <vt:lpstr>PowerPoint Presentation</vt:lpstr>
      <vt:lpstr>PowerPoint Presentation</vt:lpstr>
      <vt:lpstr>Hardware Handling of Interrupts</vt:lpstr>
      <vt:lpstr>System Call Steps</vt:lpstr>
      <vt:lpstr>Outline</vt:lpstr>
      <vt:lpstr>OS Major Components</vt:lpstr>
      <vt:lpstr>Process Management (1)</vt:lpstr>
      <vt:lpstr>Process Management (2)</vt:lpstr>
      <vt:lpstr>CPU Management</vt:lpstr>
      <vt:lpstr>Memory Management</vt:lpstr>
      <vt:lpstr>I/O Devices</vt:lpstr>
      <vt:lpstr>File System Example</vt:lpstr>
      <vt:lpstr>File System</vt:lpstr>
      <vt:lpstr>The Future of Operating Systems</vt:lpstr>
      <vt:lpstr>Summary</vt:lpstr>
    </vt:vector>
  </TitlesOfParts>
  <Company>Dept. of Computer &amp; Information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</dc:title>
  <dc:creator>Computing Services</dc:creator>
  <cp:lastModifiedBy>Eoin.OConnell</cp:lastModifiedBy>
  <cp:revision>402</cp:revision>
  <cp:lastPrinted>1601-01-01T00:00:00Z</cp:lastPrinted>
  <dcterms:created xsi:type="dcterms:W3CDTF">2006-09-17T19:57:08Z</dcterms:created>
  <dcterms:modified xsi:type="dcterms:W3CDTF">2023-02-27T13:58:53Z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